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22"/>
  </p:notesMasterIdLst>
  <p:sldIdLst>
    <p:sldId id="257" r:id="rId2"/>
    <p:sldId id="398" r:id="rId3"/>
    <p:sldId id="397" r:id="rId4"/>
    <p:sldId id="258" r:id="rId5"/>
    <p:sldId id="259" r:id="rId6"/>
    <p:sldId id="260" r:id="rId7"/>
    <p:sldId id="256" r:id="rId8"/>
    <p:sldId id="261" r:id="rId9"/>
    <p:sldId id="263" r:id="rId10"/>
    <p:sldId id="264" r:id="rId11"/>
    <p:sldId id="265" r:id="rId12"/>
    <p:sldId id="266" r:id="rId13"/>
    <p:sldId id="267" r:id="rId14"/>
    <p:sldId id="268" r:id="rId15"/>
    <p:sldId id="269" r:id="rId16"/>
    <p:sldId id="270" r:id="rId17"/>
    <p:sldId id="289" r:id="rId18"/>
    <p:sldId id="271" r:id="rId19"/>
    <p:sldId id="273" r:id="rId20"/>
    <p:sldId id="274" r:id="rId21"/>
    <p:sldId id="275" r:id="rId22"/>
    <p:sldId id="277" r:id="rId23"/>
    <p:sldId id="279" r:id="rId24"/>
    <p:sldId id="280" r:id="rId25"/>
    <p:sldId id="281" r:id="rId26"/>
    <p:sldId id="283" r:id="rId27"/>
    <p:sldId id="284" r:id="rId28"/>
    <p:sldId id="285" r:id="rId29"/>
    <p:sldId id="286" r:id="rId30"/>
    <p:sldId id="288" r:id="rId31"/>
    <p:sldId id="290" r:id="rId32"/>
    <p:sldId id="399" r:id="rId33"/>
    <p:sldId id="400" r:id="rId34"/>
    <p:sldId id="405" r:id="rId35"/>
    <p:sldId id="406" r:id="rId36"/>
    <p:sldId id="402" r:id="rId37"/>
    <p:sldId id="401" r:id="rId38"/>
    <p:sldId id="291" r:id="rId39"/>
    <p:sldId id="292" r:id="rId40"/>
    <p:sldId id="293" r:id="rId41"/>
    <p:sldId id="294" r:id="rId42"/>
    <p:sldId id="295" r:id="rId43"/>
    <p:sldId id="296" r:id="rId44"/>
    <p:sldId id="300" r:id="rId45"/>
    <p:sldId id="301" r:id="rId46"/>
    <p:sldId id="302" r:id="rId47"/>
    <p:sldId id="303" r:id="rId48"/>
    <p:sldId id="304" r:id="rId49"/>
    <p:sldId id="305" r:id="rId50"/>
    <p:sldId id="306" r:id="rId51"/>
    <p:sldId id="307" r:id="rId52"/>
    <p:sldId id="308" r:id="rId53"/>
    <p:sldId id="309" r:id="rId54"/>
    <p:sldId id="325" r:id="rId55"/>
    <p:sldId id="326" r:id="rId56"/>
    <p:sldId id="404" r:id="rId57"/>
    <p:sldId id="403" r:id="rId58"/>
    <p:sldId id="310" r:id="rId59"/>
    <p:sldId id="311" r:id="rId60"/>
    <p:sldId id="312" r:id="rId61"/>
    <p:sldId id="313" r:id="rId62"/>
    <p:sldId id="314" r:id="rId63"/>
    <p:sldId id="350" r:id="rId64"/>
    <p:sldId id="351" r:id="rId65"/>
    <p:sldId id="352" r:id="rId66"/>
    <p:sldId id="353" r:id="rId67"/>
    <p:sldId id="354" r:id="rId68"/>
    <p:sldId id="355" r:id="rId69"/>
    <p:sldId id="357" r:id="rId70"/>
    <p:sldId id="361" r:id="rId71"/>
    <p:sldId id="315" r:id="rId72"/>
    <p:sldId id="317" r:id="rId73"/>
    <p:sldId id="318" r:id="rId74"/>
    <p:sldId id="319" r:id="rId75"/>
    <p:sldId id="321" r:id="rId76"/>
    <p:sldId id="322" r:id="rId77"/>
    <p:sldId id="323" r:id="rId78"/>
    <p:sldId id="407" r:id="rId79"/>
    <p:sldId id="408" r:id="rId80"/>
    <p:sldId id="327" r:id="rId81"/>
    <p:sldId id="362" r:id="rId82"/>
    <p:sldId id="410" r:id="rId83"/>
    <p:sldId id="409" r:id="rId84"/>
    <p:sldId id="411" r:id="rId85"/>
    <p:sldId id="367" r:id="rId86"/>
    <p:sldId id="368" r:id="rId87"/>
    <p:sldId id="329" r:id="rId88"/>
    <p:sldId id="330" r:id="rId89"/>
    <p:sldId id="331" r:id="rId90"/>
    <p:sldId id="332" r:id="rId91"/>
    <p:sldId id="333" r:id="rId92"/>
    <p:sldId id="334" r:id="rId93"/>
    <p:sldId id="335" r:id="rId94"/>
    <p:sldId id="336" r:id="rId95"/>
    <p:sldId id="338" r:id="rId96"/>
    <p:sldId id="412" r:id="rId97"/>
    <p:sldId id="413" r:id="rId98"/>
    <p:sldId id="414" r:id="rId99"/>
    <p:sldId id="415" r:id="rId100"/>
    <p:sldId id="416" r:id="rId101"/>
    <p:sldId id="417" r:id="rId102"/>
    <p:sldId id="418" r:id="rId103"/>
    <p:sldId id="421" r:id="rId104"/>
    <p:sldId id="420" r:id="rId105"/>
    <p:sldId id="422" r:id="rId106"/>
    <p:sldId id="419" r:id="rId107"/>
    <p:sldId id="395" r:id="rId108"/>
    <p:sldId id="423" r:id="rId109"/>
    <p:sldId id="424" r:id="rId110"/>
    <p:sldId id="425" r:id="rId111"/>
    <p:sldId id="426" r:id="rId112"/>
    <p:sldId id="427" r:id="rId113"/>
    <p:sldId id="428" r:id="rId114"/>
    <p:sldId id="429" r:id="rId115"/>
    <p:sldId id="388" r:id="rId116"/>
    <p:sldId id="389" r:id="rId117"/>
    <p:sldId id="390" r:id="rId118"/>
    <p:sldId id="391" r:id="rId119"/>
    <p:sldId id="392" r:id="rId120"/>
    <p:sldId id="393"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109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88D3F-751D-48A4-A782-3E7558B129B1}" type="datetimeFigureOut">
              <a:rPr lang="en-US" smtClean="0"/>
              <a:pPr/>
              <a:t>10/25/2020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2B3E-6BCA-43EC-9DCE-AD20CEED28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52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55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74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75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76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77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80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87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88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89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90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93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94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95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109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119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AE26E88-D14F-46DC-9FA0-D68109A80825}"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10/25/2020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10/25/2020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1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8.png"/></Relationships>
</file>

<file path=ppt/slides/_rels/slide11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5.png"/></Relationships>
</file>

<file path=ppt/slides/_rels/slide11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11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101.jpeg"/><Relationship Id="rId4" Type="http://schemas.openxmlformats.org/officeDocument/2006/relationships/image" Target="../media/image1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hyperlink" Target="http://plantandsoil.unl.edu/croptechnology2005/UserFiles/Image/siteImages/ClonegeneLG.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en.wikipedia.org/wiki/File:Firefly_composite.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ideo" Target="file:///C:\Users\ssgj\Desktop\ONLINE%20CLASS\CH-11\restriction%20enzymes.mp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ideo" Target="file:///C:\Users\ssgj\Desktop\ONLINE%20CLASS\CH-11\videoplayback.mp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9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hyperlink" Target="http://docp.edublogs.org/files/2010/01/Thermus_aquaticus.jpg"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cientificamerican.com/media/inline/supreme-court-set-to-hear-arguments-on-whether-human-genes-can-be-patented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2486" y="304800"/>
            <a:ext cx="6085114" cy="44196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a:spLocks noGrp="1"/>
          </p:cNvSpPr>
          <p:nvPr>
            <p:ph type="ctrTitle"/>
          </p:nvPr>
        </p:nvSpPr>
        <p:spPr>
          <a:xfrm>
            <a:off x="-152400" y="5565775"/>
            <a:ext cx="9296400" cy="1673225"/>
          </a:xfrm>
        </p:spPr>
        <p:txBody>
          <a:bodyPr>
            <a:noAutofit/>
          </a:bodyPr>
          <a:lstStyle/>
          <a:p>
            <a:pPr algn="ctr"/>
            <a:r>
              <a:rPr lang="en-GB" sz="3200" dirty="0" smtClean="0">
                <a:solidFill>
                  <a:srgbClr val="FFFF00"/>
                </a:solidFill>
              </a:rPr>
              <a:t>BIOTECHNOLOGY PRINCIPLES AND PROCESS</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just"/>
            <a:r>
              <a:rPr lang="en-US" dirty="0" smtClean="0"/>
              <a:t>Conceptual development of the principles of genetic engineering.</a:t>
            </a:r>
            <a:endParaRPr lang="en-US" dirty="0"/>
          </a:p>
        </p:txBody>
      </p:sp>
      <p:sp>
        <p:nvSpPr>
          <p:cNvPr id="3" name="Content Placeholder 2"/>
          <p:cNvSpPr>
            <a:spLocks noGrp="1"/>
          </p:cNvSpPr>
          <p:nvPr>
            <p:ph idx="1"/>
          </p:nvPr>
        </p:nvSpPr>
        <p:spPr>
          <a:xfrm>
            <a:off x="457200" y="1951037"/>
            <a:ext cx="8229600" cy="4373563"/>
          </a:xfrm>
        </p:spPr>
        <p:txBody>
          <a:bodyPr>
            <a:normAutofit/>
          </a:bodyPr>
          <a:lstStyle/>
          <a:p>
            <a:pPr algn="just"/>
            <a:r>
              <a:rPr lang="en-US" dirty="0" smtClean="0"/>
              <a:t>The techniques of genetic engineering which include creation of </a:t>
            </a:r>
            <a:r>
              <a:rPr lang="en-US" b="1" dirty="0" smtClean="0"/>
              <a:t>recombinant DNA.</a:t>
            </a:r>
          </a:p>
          <a:p>
            <a:pPr algn="just"/>
            <a:r>
              <a:rPr lang="en-US" dirty="0" smtClean="0"/>
              <a:t> Use of </a:t>
            </a:r>
            <a:r>
              <a:rPr lang="en-US" b="1" dirty="0" smtClean="0"/>
              <a:t>gene cloning </a:t>
            </a:r>
            <a:r>
              <a:rPr lang="en-US" dirty="0" smtClean="0"/>
              <a:t>and </a:t>
            </a:r>
            <a:r>
              <a:rPr lang="en-US" b="1" dirty="0" smtClean="0"/>
              <a:t>gene transfer</a:t>
            </a:r>
            <a:r>
              <a:rPr lang="en-US" dirty="0" smtClean="0"/>
              <a:t>, overcome this limitation</a:t>
            </a:r>
            <a:r>
              <a:rPr lang="en-US" b="1" dirty="0" smtClean="0"/>
              <a:t>.</a:t>
            </a:r>
          </a:p>
          <a:p>
            <a:pPr algn="just"/>
            <a:r>
              <a:rPr lang="en-US" b="1" dirty="0" smtClean="0"/>
              <a:t>  </a:t>
            </a:r>
            <a:r>
              <a:rPr lang="en-US" dirty="0" smtClean="0"/>
              <a:t>To isolate and introduce only one or a set of desirable genes without introducing undesirable genes into the target organism.</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534400" cy="1252728"/>
          </a:xfrm>
        </p:spPr>
        <p:txBody>
          <a:bodyPr>
            <a:normAutofit fontScale="90000"/>
          </a:bodyPr>
          <a:lstStyle/>
          <a:p>
            <a:r>
              <a:rPr lang="en-US" dirty="0" smtClean="0"/>
              <a:t>Insertion of Recombinant DNA into the Host Cell/Organism</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There are several methods of introducing the </a:t>
            </a:r>
            <a:r>
              <a:rPr lang="en-US" dirty="0" err="1" smtClean="0"/>
              <a:t>ligated</a:t>
            </a:r>
            <a:r>
              <a:rPr lang="en-US" dirty="0" smtClean="0"/>
              <a:t> DNA into recipient cells. Recipient cells after making them ‘competent’ to receive, take up DNA present in its surrounding. </a:t>
            </a:r>
          </a:p>
          <a:p>
            <a:pPr algn="just"/>
            <a:r>
              <a:rPr lang="en-US" dirty="0" smtClean="0"/>
              <a:t>So, if a recombinant DNA bearing gene for resistance to an antibiotic (e.g., </a:t>
            </a:r>
            <a:r>
              <a:rPr lang="en-US" dirty="0" err="1" smtClean="0"/>
              <a:t>ampicillin</a:t>
            </a:r>
            <a:r>
              <a:rPr lang="en-US" dirty="0" smtClean="0"/>
              <a:t>) is transferred into </a:t>
            </a:r>
            <a:r>
              <a:rPr lang="en-US" i="1" dirty="0" smtClean="0"/>
              <a:t>E. coli </a:t>
            </a:r>
            <a:r>
              <a:rPr lang="en-US" dirty="0" smtClean="0"/>
              <a:t>cells, the host cells become transformed into </a:t>
            </a:r>
            <a:r>
              <a:rPr lang="en-US" dirty="0" err="1" smtClean="0"/>
              <a:t>ampicillin</a:t>
            </a:r>
            <a:r>
              <a:rPr lang="en-US" dirty="0" smtClean="0"/>
              <a:t>-resistant cells. </a:t>
            </a:r>
          </a:p>
          <a:p>
            <a:pPr algn="just"/>
            <a:r>
              <a:rPr lang="en-US" dirty="0" smtClean="0"/>
              <a:t>If we spread the transformed cells on agar plates containing </a:t>
            </a:r>
            <a:r>
              <a:rPr lang="en-US" dirty="0" err="1" smtClean="0"/>
              <a:t>ampicillin</a:t>
            </a:r>
            <a:r>
              <a:rPr lang="en-US" dirty="0" smtClean="0"/>
              <a:t>, only </a:t>
            </a:r>
            <a:r>
              <a:rPr lang="en-US" dirty="0" err="1" smtClean="0"/>
              <a:t>transformants</a:t>
            </a:r>
            <a:r>
              <a:rPr lang="en-US" dirty="0" smtClean="0"/>
              <a:t> will grow, untransformed recipient cells will die.</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Obtaining the Foreign Gene Product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When you insert a piece of alien DNA into a cloning vector and transfer it into a bacterial, plant or animal cell, the alien DNA gets multiplied. </a:t>
            </a:r>
          </a:p>
          <a:p>
            <a:pPr algn="just"/>
            <a:r>
              <a:rPr lang="en-US" dirty="0" smtClean="0"/>
              <a:t>In almost all recombinant technologies, the ultimate aim is to produce a desirable protein.</a:t>
            </a:r>
          </a:p>
          <a:p>
            <a:pPr algn="just"/>
            <a:r>
              <a:rPr lang="en-US" dirty="0" smtClean="0"/>
              <a:t>If any protein encoding gene is expressed in a </a:t>
            </a:r>
            <a:r>
              <a:rPr lang="en-US" dirty="0" err="1" smtClean="0"/>
              <a:t>heterologous</a:t>
            </a:r>
            <a:r>
              <a:rPr lang="en-US" dirty="0" smtClean="0"/>
              <a:t> host, it is called a </a:t>
            </a:r>
            <a:r>
              <a:rPr lang="en-US" b="1" dirty="0" smtClean="0"/>
              <a:t>recombinant protein. </a:t>
            </a:r>
          </a:p>
          <a:p>
            <a:pPr algn="just"/>
            <a:r>
              <a:rPr lang="en-US" dirty="0" smtClean="0"/>
              <a:t>The cells </a:t>
            </a:r>
            <a:r>
              <a:rPr lang="en-US" dirty="0" err="1" smtClean="0"/>
              <a:t>harbouring</a:t>
            </a:r>
            <a:r>
              <a:rPr lang="en-US" dirty="0" smtClean="0"/>
              <a:t> cloned genes of interest may be grown on a small scale in the laboratory.</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Bioreactors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Small volume cultures cannot yield appreciable quantities of products.</a:t>
            </a:r>
          </a:p>
          <a:p>
            <a:pPr algn="just"/>
            <a:r>
              <a:rPr lang="en-US" dirty="0" smtClean="0"/>
              <a:t>To produce in large quantities, the development of </a:t>
            </a:r>
            <a:r>
              <a:rPr lang="en-US" b="1" dirty="0" smtClean="0"/>
              <a:t>bioreactors, where </a:t>
            </a:r>
            <a:r>
              <a:rPr lang="en-US" dirty="0" smtClean="0"/>
              <a:t>large volumes (100-1000 </a:t>
            </a:r>
            <a:r>
              <a:rPr lang="en-US" dirty="0" err="1" smtClean="0"/>
              <a:t>litres</a:t>
            </a:r>
            <a:r>
              <a:rPr lang="en-US" dirty="0" smtClean="0"/>
              <a:t>) of culture can be processed, was required.</a:t>
            </a:r>
          </a:p>
          <a:p>
            <a:pPr algn="just"/>
            <a:r>
              <a:rPr lang="en-US" dirty="0" smtClean="0"/>
              <a:t>Thus, bioreactors can be thought of as vessels in which raw materials are biologically converted into specific products, individual enzymes, etc., using microbial plant, animal or human cells.</a:t>
            </a:r>
          </a:p>
          <a:p>
            <a:pPr algn="just"/>
            <a:r>
              <a:rPr lang="en-US" dirty="0" smtClean="0"/>
              <a:t> A bioreactor provides the optimal conditions for achieving the desired product by providing optimum growth conditions (temperature, pH, substrate, salts, vitamins, oxygen).</a:t>
            </a:r>
          </a:p>
          <a:p>
            <a:r>
              <a:rPr lang="en-US" dirty="0" smtClean="0"/>
              <a:t>The most commonly used bioreactors are of stirring type, which are shown in Figure 11.7.</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NCERT Ebook - Organic Chemistry - Some Basic Principles And Techniques NCERT  Ebook - NEET - AIIMS Business Studies - XII - Download"/>
          <p:cNvPicPr>
            <a:picLocks noChangeAspect="1" noChangeArrowheads="1"/>
          </p:cNvPicPr>
          <p:nvPr/>
        </p:nvPicPr>
        <p:blipFill>
          <a:blip r:embed="rId2"/>
          <a:srcRect/>
          <a:stretch>
            <a:fillRect/>
          </a:stretch>
        </p:blipFill>
        <p:spPr bwMode="auto">
          <a:xfrm>
            <a:off x="231775" y="304800"/>
            <a:ext cx="8683625" cy="609600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reactor - An Overview, Process and its Applications"/>
          <p:cNvPicPr>
            <a:picLocks noChangeAspect="1" noChangeArrowheads="1"/>
          </p:cNvPicPr>
          <p:nvPr/>
        </p:nvPicPr>
        <p:blipFill>
          <a:blip r:embed="rId2"/>
          <a:srcRect/>
          <a:stretch>
            <a:fillRect/>
          </a:stretch>
        </p:blipFill>
        <p:spPr bwMode="auto">
          <a:xfrm>
            <a:off x="155574" y="342900"/>
            <a:ext cx="8607425" cy="61341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Class 12 - Biology - Biotechnology : Principles and Processes | Questions  and Answers - 10165"/>
          <p:cNvPicPr>
            <a:picLocks noChangeAspect="1" noChangeArrowheads="1"/>
          </p:cNvPicPr>
          <p:nvPr/>
        </p:nvPicPr>
        <p:blipFill>
          <a:blip r:embed="rId2"/>
          <a:srcRect/>
          <a:stretch>
            <a:fillRect/>
          </a:stretch>
        </p:blipFill>
        <p:spPr bwMode="auto">
          <a:xfrm>
            <a:off x="155574" y="266700"/>
            <a:ext cx="8759825" cy="598170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Downstream Processing</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After completion of the biosynthetic stage, the product has to be subjected through a series of processes before it is ready for marketing as a finished product.</a:t>
            </a:r>
          </a:p>
          <a:p>
            <a:pPr algn="just"/>
            <a:r>
              <a:rPr lang="en-US" dirty="0" smtClean="0"/>
              <a:t> The processes include separation and purification, which are collectively referred to as downstream processing. The product has to be formulated with suitable preservatives.</a:t>
            </a:r>
          </a:p>
          <a:p>
            <a:pPr algn="just"/>
            <a:r>
              <a:rPr lang="en-US" dirty="0" smtClean="0"/>
              <a:t> Such formulation has to undergo thorough clinical trials as in case of drugs. Strict quality control testing for each product is also required. </a:t>
            </a:r>
          </a:p>
          <a:p>
            <a:pPr algn="just"/>
            <a:r>
              <a:rPr lang="en-US" dirty="0" smtClean="0"/>
              <a:t>The downstream processing and quality control testing vary from product to product.</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Insertional</a:t>
            </a:r>
            <a:r>
              <a:rPr lang="en-US" b="1" dirty="0" smtClean="0"/>
              <a:t> inactivation.</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Identification of Selective Marker can be also done by recombinants from non-recombinants on the basis of their ability to produce </a:t>
            </a:r>
            <a:r>
              <a:rPr lang="en-US" dirty="0" err="1" smtClean="0"/>
              <a:t>colour</a:t>
            </a:r>
            <a:r>
              <a:rPr lang="en-US" dirty="0" smtClean="0"/>
              <a:t> in the presence of a </a:t>
            </a:r>
            <a:r>
              <a:rPr lang="en-US" dirty="0" err="1" smtClean="0"/>
              <a:t>chromogenic</a:t>
            </a:r>
            <a:r>
              <a:rPr lang="en-US" dirty="0" smtClean="0"/>
              <a:t> substrate. </a:t>
            </a:r>
          </a:p>
          <a:p>
            <a:pPr algn="just"/>
            <a:r>
              <a:rPr lang="en-US" dirty="0" smtClean="0"/>
              <a:t>In this, a recombinant DNA is inserted within the coding sequence of an enzyme, β-</a:t>
            </a:r>
            <a:r>
              <a:rPr lang="en-US" dirty="0" err="1" smtClean="0"/>
              <a:t>galactosidase</a:t>
            </a:r>
            <a:r>
              <a:rPr lang="en-US" dirty="0" smtClean="0"/>
              <a:t>. </a:t>
            </a:r>
          </a:p>
          <a:p>
            <a:pPr algn="just"/>
            <a:r>
              <a:rPr lang="en-US" dirty="0" smtClean="0"/>
              <a:t>This results into inactivation of the enzyme, which is referred to as </a:t>
            </a:r>
            <a:r>
              <a:rPr lang="en-US" b="1" dirty="0" err="1" smtClean="0"/>
              <a:t>insertional</a:t>
            </a:r>
            <a:r>
              <a:rPr lang="en-US" b="1" dirty="0" smtClean="0"/>
              <a:t> inactivation. </a:t>
            </a:r>
          </a:p>
          <a:p>
            <a:pPr algn="just"/>
            <a:r>
              <a:rPr lang="en-US" b="1" dirty="0" smtClean="0"/>
              <a:t>The </a:t>
            </a:r>
            <a:r>
              <a:rPr lang="en-US" dirty="0" smtClean="0"/>
              <a:t>presence of a </a:t>
            </a:r>
            <a:r>
              <a:rPr lang="en-US" dirty="0" err="1" smtClean="0"/>
              <a:t>chromogenic</a:t>
            </a:r>
            <a:r>
              <a:rPr lang="en-US" dirty="0" smtClean="0"/>
              <a:t> substrate gives blue </a:t>
            </a:r>
            <a:r>
              <a:rPr lang="en-US" dirty="0" err="1" smtClean="0"/>
              <a:t>coloured</a:t>
            </a:r>
            <a:r>
              <a:rPr lang="en-US" dirty="0" smtClean="0"/>
              <a:t> colonies if the plasmid in the bacteria does not have an insert. </a:t>
            </a:r>
          </a:p>
          <a:p>
            <a:pPr algn="just"/>
            <a:r>
              <a:rPr lang="en-US" dirty="0" smtClean="0"/>
              <a:t>Presence of insert results into </a:t>
            </a:r>
            <a:r>
              <a:rPr lang="en-US" dirty="0" err="1" smtClean="0"/>
              <a:t>insertional</a:t>
            </a:r>
            <a:r>
              <a:rPr lang="en-US" dirty="0" smtClean="0"/>
              <a:t> inactivation of the â-</a:t>
            </a:r>
            <a:r>
              <a:rPr lang="en-US" dirty="0" err="1" smtClean="0"/>
              <a:t>galactosidase</a:t>
            </a:r>
            <a:r>
              <a:rPr lang="en-US" dirty="0" smtClean="0"/>
              <a:t> and the colonies do not produce any </a:t>
            </a:r>
            <a:r>
              <a:rPr lang="en-US" dirty="0" err="1" smtClean="0"/>
              <a:t>colour</a:t>
            </a:r>
            <a:r>
              <a:rPr lang="en-US" dirty="0" smtClean="0"/>
              <a:t>, these are identified as recombinant colonies.</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GB" dirty="0" smtClean="0"/>
              <a:t>The </a:t>
            </a:r>
            <a:r>
              <a:rPr lang="en-GB" dirty="0"/>
              <a:t>plasmids used as vectors in the </a:t>
            </a:r>
            <a:r>
              <a:rPr lang="en-GB" dirty="0" smtClean="0"/>
              <a:t>laboratory:</a:t>
            </a:r>
            <a:endParaRPr lang="en-GB" dirty="0"/>
          </a:p>
        </p:txBody>
      </p:sp>
      <p:sp>
        <p:nvSpPr>
          <p:cNvPr id="3" name="Content Placeholder 2"/>
          <p:cNvSpPr>
            <a:spLocks noGrp="1"/>
          </p:cNvSpPr>
          <p:nvPr>
            <p:ph idx="1"/>
          </p:nvPr>
        </p:nvSpPr>
        <p:spPr>
          <a:xfrm>
            <a:off x="457200" y="1524000"/>
            <a:ext cx="8229600" cy="1905000"/>
          </a:xfrm>
        </p:spPr>
        <p:txBody>
          <a:bodyPr>
            <a:normAutofit fontScale="85000" lnSpcReduction="10000"/>
          </a:bodyPr>
          <a:lstStyle/>
          <a:p>
            <a:pPr algn="just"/>
            <a:r>
              <a:rPr lang="en-GB" dirty="0" smtClean="0"/>
              <a:t>H</a:t>
            </a:r>
            <a:r>
              <a:rPr lang="en-GB" dirty="0" smtClean="0"/>
              <a:t>ave </a:t>
            </a:r>
            <a:r>
              <a:rPr lang="en-GB" dirty="0"/>
              <a:t>been extensively altered by recombinant DNA technology to include convenient features such as </a:t>
            </a:r>
            <a:r>
              <a:rPr lang="en-GB" dirty="0">
                <a:solidFill>
                  <a:srgbClr val="C00000"/>
                </a:solidFill>
              </a:rPr>
              <a:t>multiple cloning sites</a:t>
            </a:r>
            <a:r>
              <a:rPr lang="en-GB" dirty="0"/>
              <a:t> with 20 or more unique restriction enzyme sites for cloning purposes</a:t>
            </a:r>
          </a:p>
        </p:txBody>
      </p:sp>
      <p:pic>
        <p:nvPicPr>
          <p:cNvPr id="54273"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3103434"/>
            <a:ext cx="5105400" cy="36021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1633662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990600"/>
          </a:xfrm>
        </p:spPr>
        <p:txBody>
          <a:bodyPr>
            <a:noAutofit/>
          </a:bodyPr>
          <a:lstStyle/>
          <a:p>
            <a:pPr algn="ctr"/>
            <a:r>
              <a:rPr lang="en-GB" sz="3200" dirty="0" smtClean="0"/>
              <a:t>After </a:t>
            </a:r>
            <a:r>
              <a:rPr lang="en-GB" sz="3200" dirty="0"/>
              <a:t>a ligation reaction, not all the vector copies contain the </a:t>
            </a:r>
            <a:r>
              <a:rPr lang="en-GB" sz="3200" dirty="0" smtClean="0"/>
              <a:t>foreign:</a:t>
            </a:r>
            <a:endParaRPr lang="en-US" sz="3200" dirty="0"/>
          </a:p>
        </p:txBody>
      </p:sp>
      <p:sp>
        <p:nvSpPr>
          <p:cNvPr id="4" name="Content Placeholder 3"/>
          <p:cNvSpPr>
            <a:spLocks noGrp="1"/>
          </p:cNvSpPr>
          <p:nvPr>
            <p:ph idx="1"/>
          </p:nvPr>
        </p:nvSpPr>
        <p:spPr>
          <a:xfrm>
            <a:off x="3803650" y="5562600"/>
            <a:ext cx="2438400" cy="381000"/>
          </a:xfrm>
        </p:spPr>
        <p:txBody>
          <a:bodyPr>
            <a:normAutofit fontScale="62500" lnSpcReduction="20000"/>
          </a:bodyPr>
          <a:lstStyle/>
          <a:p>
            <a:pPr marL="0" indent="0">
              <a:buNone/>
            </a:pPr>
            <a:r>
              <a:rPr lang="en-GB" dirty="0" smtClean="0"/>
              <a:t>Recombinant DNA</a:t>
            </a:r>
            <a:endParaRPr lang="en-US" dirty="0"/>
          </a:p>
        </p:txBody>
      </p:sp>
      <p:pic>
        <p:nvPicPr>
          <p:cNvPr id="99333" name="Picture 5"/>
          <p:cNvPicPr>
            <a:picLocks noChangeAspect="1" noChangeArrowheads="1"/>
          </p:cNvPicPr>
          <p:nvPr/>
        </p:nvPicPr>
        <p:blipFill>
          <a:blip r:embed="rId3" cstate="print"/>
          <a:srcRect/>
          <a:stretch>
            <a:fillRect/>
          </a:stretch>
        </p:blipFill>
        <p:spPr bwMode="auto">
          <a:xfrm>
            <a:off x="1981200" y="1447800"/>
            <a:ext cx="6359912" cy="1828800"/>
          </a:xfrm>
          <a:prstGeom prst="rect">
            <a:avLst/>
          </a:prstGeom>
          <a:noFill/>
          <a:ln w="9525">
            <a:noFill/>
            <a:miter lim="800000"/>
            <a:headEnd/>
            <a:tailEnd/>
          </a:ln>
        </p:spPr>
      </p:pic>
      <p:sp>
        <p:nvSpPr>
          <p:cNvPr id="9" name="Down Arrow 8"/>
          <p:cNvSpPr/>
          <p:nvPr/>
        </p:nvSpPr>
        <p:spPr>
          <a:xfrm rot="3959842">
            <a:off x="3578570" y="2760866"/>
            <a:ext cx="202353" cy="1793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800600" y="3276600"/>
            <a:ext cx="228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7630829">
            <a:off x="5841859" y="2779603"/>
            <a:ext cx="223539" cy="175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
          <p:cNvPicPr>
            <a:picLocks noChangeAspect="1" noChangeArrowheads="1"/>
          </p:cNvPicPr>
          <p:nvPr/>
        </p:nvPicPr>
        <p:blipFill>
          <a:blip r:embed="rId4" cstate="print"/>
          <a:srcRect/>
          <a:stretch>
            <a:fillRect/>
          </a:stretch>
        </p:blipFill>
        <p:spPr bwMode="auto">
          <a:xfrm>
            <a:off x="762000" y="4114801"/>
            <a:ext cx="2286000" cy="1143000"/>
          </a:xfrm>
          <a:prstGeom prst="rect">
            <a:avLst/>
          </a:prstGeom>
          <a:noFill/>
          <a:ln w="9525">
            <a:noFill/>
            <a:miter lim="800000"/>
            <a:headEnd/>
            <a:tailEnd/>
          </a:ln>
        </p:spPr>
      </p:pic>
      <p:pic>
        <p:nvPicPr>
          <p:cNvPr id="18" name="Picture 2"/>
          <p:cNvPicPr>
            <a:picLocks noChangeAspect="1" noChangeArrowheads="1"/>
          </p:cNvPicPr>
          <p:nvPr/>
        </p:nvPicPr>
        <p:blipFill>
          <a:blip r:embed="rId5" cstate="print"/>
          <a:srcRect/>
          <a:stretch>
            <a:fillRect/>
          </a:stretch>
        </p:blipFill>
        <p:spPr bwMode="auto">
          <a:xfrm>
            <a:off x="3803650" y="4390572"/>
            <a:ext cx="2222500" cy="1000125"/>
          </a:xfrm>
          <a:prstGeom prst="rect">
            <a:avLst/>
          </a:prstGeom>
          <a:noFill/>
          <a:ln w="9525">
            <a:noFill/>
            <a:miter lim="800000"/>
            <a:headEnd/>
            <a:tailEnd/>
          </a:ln>
        </p:spPr>
      </p:pic>
      <p:pic>
        <p:nvPicPr>
          <p:cNvPr id="19" name="Picture 2"/>
          <p:cNvPicPr>
            <a:picLocks noChangeAspect="1" noChangeArrowheads="1"/>
          </p:cNvPicPr>
          <p:nvPr/>
        </p:nvPicPr>
        <p:blipFill>
          <a:blip r:embed="rId6" cstate="print"/>
          <a:srcRect/>
          <a:stretch>
            <a:fillRect/>
          </a:stretch>
        </p:blipFill>
        <p:spPr bwMode="auto">
          <a:xfrm>
            <a:off x="6801858" y="4005262"/>
            <a:ext cx="2060822" cy="1100138"/>
          </a:xfrm>
          <a:prstGeom prst="rect">
            <a:avLst/>
          </a:prstGeom>
          <a:noFill/>
          <a:ln w="9525">
            <a:noFill/>
            <a:miter lim="800000"/>
            <a:headEnd/>
            <a:tailEnd/>
          </a:ln>
        </p:spPr>
      </p:pic>
      <p:sp>
        <p:nvSpPr>
          <p:cNvPr id="12" name="Content Placeholder 3"/>
          <p:cNvSpPr txBox="1">
            <a:spLocks/>
          </p:cNvSpPr>
          <p:nvPr/>
        </p:nvSpPr>
        <p:spPr>
          <a:xfrm>
            <a:off x="997857" y="5376183"/>
            <a:ext cx="2057400" cy="381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smtClean="0"/>
              <a:t>No plasmid</a:t>
            </a:r>
            <a:endParaRPr lang="en-US" dirty="0"/>
          </a:p>
        </p:txBody>
      </p:sp>
      <p:sp>
        <p:nvSpPr>
          <p:cNvPr id="13" name="Content Placeholder 3"/>
          <p:cNvSpPr txBox="1">
            <a:spLocks/>
          </p:cNvSpPr>
          <p:nvPr/>
        </p:nvSpPr>
        <p:spPr>
          <a:xfrm>
            <a:off x="6594926" y="5185682"/>
            <a:ext cx="2438400" cy="83411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smtClean="0"/>
              <a:t>Plasmid present but </a:t>
            </a:r>
          </a:p>
          <a:p>
            <a:pPr marL="0" indent="0">
              <a:buFont typeface="Wingdings" pitchFamily="2" charset="2"/>
              <a:buNone/>
            </a:pPr>
            <a:r>
              <a:rPr lang="en-GB" dirty="0"/>
              <a:t>n</a:t>
            </a:r>
            <a:r>
              <a:rPr lang="en-GB" dirty="0" smtClean="0"/>
              <a:t>o </a:t>
            </a:r>
            <a:r>
              <a:rPr lang="en-GB" dirty="0"/>
              <a:t>r</a:t>
            </a:r>
            <a:r>
              <a:rPr lang="en-GB" dirty="0" smtClean="0"/>
              <a:t>ecombinant DNA</a:t>
            </a:r>
            <a:endParaRPr lang="en-US" dirty="0"/>
          </a:p>
        </p:txBody>
      </p:sp>
    </p:spTree>
    <p:extLst>
      <p:ext uri="{BB962C8B-B14F-4D97-AF65-F5344CB8AC3E}">
        <p14:creationId xmlns="" xmlns:p14="http://schemas.microsoft.com/office/powerpoint/2010/main" val="306735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dirty="0" smtClean="0"/>
              <a:t>There are three basic steps in genetically modifying an organism —</a:t>
            </a:r>
          </a:p>
          <a:p>
            <a:pPr algn="just"/>
            <a:r>
              <a:rPr lang="en-US" dirty="0" smtClean="0"/>
              <a:t>(</a:t>
            </a:r>
            <a:r>
              <a:rPr lang="en-US" dirty="0" err="1" smtClean="0"/>
              <a:t>i</a:t>
            </a:r>
            <a:r>
              <a:rPr lang="en-US" dirty="0" smtClean="0"/>
              <a:t>) Identification of DNA with desirable genes;</a:t>
            </a:r>
          </a:p>
          <a:p>
            <a:pPr algn="just"/>
            <a:r>
              <a:rPr lang="en-US" dirty="0" smtClean="0"/>
              <a:t>(ii) Introduction of the identified DNA into the host;</a:t>
            </a:r>
          </a:p>
          <a:p>
            <a:pPr algn="just"/>
            <a:r>
              <a:rPr lang="en-US" dirty="0" smtClean="0"/>
              <a:t>(iii) Maintenance of introduced DNA in the host and transfer of the DNA to its progeny.</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000" i="1" dirty="0" smtClean="0"/>
              <a:t> </a:t>
            </a:r>
            <a:r>
              <a:rPr lang="en-GB" sz="3000" i="1" dirty="0"/>
              <a:t>Marking recombinant DNA by inactivating a gene.</a:t>
            </a:r>
            <a:endParaRPr lang="en-GB" sz="3000" dirty="0"/>
          </a:p>
        </p:txBody>
      </p:sp>
      <p:sp>
        <p:nvSpPr>
          <p:cNvPr id="3" name="Content Placeholder 2"/>
          <p:cNvSpPr>
            <a:spLocks noGrp="1"/>
          </p:cNvSpPr>
          <p:nvPr>
            <p:ph idx="1"/>
          </p:nvPr>
        </p:nvSpPr>
        <p:spPr>
          <a:xfrm>
            <a:off x="4074072" y="1513489"/>
            <a:ext cx="4307928" cy="1153511"/>
          </a:xfrm>
          <a:ln w="25400">
            <a:solidFill>
              <a:schemeClr val="tx1"/>
            </a:solidFill>
          </a:ln>
        </p:spPr>
        <p:txBody>
          <a:bodyPr>
            <a:normAutofit fontScale="85000" lnSpcReduction="20000"/>
          </a:bodyPr>
          <a:lstStyle/>
          <a:p>
            <a:pPr marL="0" indent="0" algn="just">
              <a:buNone/>
            </a:pPr>
            <a:r>
              <a:rPr lang="en-GB" dirty="0" smtClean="0"/>
              <a:t>A plasmid has genes for resistance to both ampicillin (</a:t>
            </a:r>
            <a:r>
              <a:rPr lang="en-GB" i="1" dirty="0" err="1" smtClean="0"/>
              <a:t>amp</a:t>
            </a:r>
            <a:r>
              <a:rPr lang="en-GB" i="1" baseline="30000" dirty="0" err="1" smtClean="0"/>
              <a:t>r</a:t>
            </a:r>
            <a:r>
              <a:rPr lang="en-GB" dirty="0" smtClean="0"/>
              <a:t>) and tetracycline (</a:t>
            </a:r>
            <a:r>
              <a:rPr lang="en-GB" i="1" dirty="0" err="1" smtClean="0"/>
              <a:t>tet</a:t>
            </a:r>
            <a:r>
              <a:rPr lang="en-GB" i="1" baseline="30000" dirty="0" err="1" smtClean="0"/>
              <a:t>r</a:t>
            </a:r>
            <a:r>
              <a:rPr lang="en-GB" dirty="0" smtClean="0"/>
              <a:t>).</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33400" y="1447800"/>
            <a:ext cx="2914650" cy="5216015"/>
          </a:xfrm>
          <a:prstGeom prst="rect">
            <a:avLst/>
          </a:prstGeom>
          <a:noFill/>
          <a:ln w="9525">
            <a:noFill/>
            <a:miter lim="800000"/>
            <a:headEnd/>
            <a:tailEnd/>
          </a:ln>
        </p:spPr>
      </p:pic>
      <p:sp>
        <p:nvSpPr>
          <p:cNvPr id="6" name="Rounded Rectangle 5"/>
          <p:cNvSpPr/>
          <p:nvPr/>
        </p:nvSpPr>
        <p:spPr>
          <a:xfrm>
            <a:off x="3609647" y="4914900"/>
            <a:ext cx="451945" cy="381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3</a:t>
            </a:r>
            <a:endParaRPr lang="en-GB" sz="2400" b="1" dirty="0">
              <a:solidFill>
                <a:schemeClr val="tx1"/>
              </a:solidFill>
            </a:endParaRPr>
          </a:p>
        </p:txBody>
      </p:sp>
      <p:sp>
        <p:nvSpPr>
          <p:cNvPr id="7" name="Rectangular Callout 6"/>
          <p:cNvSpPr/>
          <p:nvPr/>
        </p:nvSpPr>
        <p:spPr>
          <a:xfrm>
            <a:off x="4109544" y="3050627"/>
            <a:ext cx="4272456" cy="1257300"/>
          </a:xfrm>
          <a:prstGeom prst="wedgeRectCallout">
            <a:avLst>
              <a:gd name="adj1" fmla="val -73273"/>
              <a:gd name="adj2" fmla="val -175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a:xfrm>
            <a:off x="4078012" y="4914900"/>
            <a:ext cx="4424856" cy="1562100"/>
          </a:xfrm>
          <a:prstGeom prst="rect">
            <a:avLst/>
          </a:prstGeom>
          <a:ln w="25400">
            <a:solidFill>
              <a:schemeClr val="tx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The resultant recombinant DNA has an </a:t>
            </a:r>
            <a:r>
              <a:rPr lang="en-GB" u="sng" dirty="0" smtClean="0">
                <a:solidFill>
                  <a:schemeClr val="tx2">
                    <a:lumMod val="60000"/>
                    <a:lumOff val="40000"/>
                  </a:schemeClr>
                </a:solidFill>
              </a:rPr>
              <a:t>intact functional gene for ampicillin resistance</a:t>
            </a:r>
            <a:r>
              <a:rPr lang="en-GB" dirty="0" smtClean="0"/>
              <a:t> but </a:t>
            </a:r>
            <a:r>
              <a:rPr lang="en-GB" u="sng" dirty="0" smtClean="0">
                <a:solidFill>
                  <a:srgbClr val="C00000"/>
                </a:solidFill>
              </a:rPr>
              <a:t>not for tetracycline </a:t>
            </a:r>
            <a:r>
              <a:rPr lang="en-GB" u="sng" dirty="0">
                <a:solidFill>
                  <a:srgbClr val="C00000"/>
                </a:solidFill>
              </a:rPr>
              <a:t>resistance</a:t>
            </a:r>
            <a:r>
              <a:rPr lang="en-GB" dirty="0"/>
              <a:t> </a:t>
            </a:r>
            <a:r>
              <a:rPr lang="en-GB" dirty="0" smtClean="0"/>
              <a:t>.</a:t>
            </a:r>
            <a:endParaRPr lang="en-GB" dirty="0"/>
          </a:p>
        </p:txBody>
      </p:sp>
      <p:sp>
        <p:nvSpPr>
          <p:cNvPr id="9" name="Rounded Rectangle 8"/>
          <p:cNvSpPr/>
          <p:nvPr/>
        </p:nvSpPr>
        <p:spPr>
          <a:xfrm>
            <a:off x="3657599" y="2854872"/>
            <a:ext cx="451945" cy="381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2</a:t>
            </a:r>
            <a:endParaRPr lang="en-GB" sz="2400" b="1" dirty="0">
              <a:solidFill>
                <a:schemeClr val="tx1"/>
              </a:solidFill>
            </a:endParaRPr>
          </a:p>
        </p:txBody>
      </p:sp>
      <p:sp>
        <p:nvSpPr>
          <p:cNvPr id="10" name="Rounded Rectangle 9"/>
          <p:cNvSpPr/>
          <p:nvPr/>
        </p:nvSpPr>
        <p:spPr>
          <a:xfrm>
            <a:off x="3578116" y="1524000"/>
            <a:ext cx="451945" cy="381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1</a:t>
            </a:r>
            <a:endParaRPr lang="en-GB" sz="2400" b="1" dirty="0">
              <a:solidFill>
                <a:schemeClr val="tx1"/>
              </a:solidFill>
            </a:endParaRPr>
          </a:p>
        </p:txBody>
      </p:sp>
      <p:sp>
        <p:nvSpPr>
          <p:cNvPr id="12" name="Content Placeholder 2"/>
          <p:cNvSpPr txBox="1">
            <a:spLocks/>
          </p:cNvSpPr>
          <p:nvPr/>
        </p:nvSpPr>
        <p:spPr>
          <a:xfrm>
            <a:off x="4079984" y="3050627"/>
            <a:ext cx="4139106" cy="1257300"/>
          </a:xfrm>
          <a:prstGeom prst="rect">
            <a:avLst/>
          </a:prstGeom>
          <a:ln w="25400">
            <a:noFill/>
          </a:ln>
        </p:spPr>
        <p:txBody>
          <a:bodyPr vert="horz" lIns="91440" tIns="45720" rIns="91440" bIns="45720" rtlCol="0">
            <a:noAutofit/>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itchFamily="2" charset="2"/>
              <a:buNone/>
            </a:pPr>
            <a:r>
              <a:rPr lang="en-GB" sz="2500" dirty="0" smtClean="0"/>
              <a:t>Foreign DNA is inserted at the  </a:t>
            </a:r>
            <a:r>
              <a:rPr lang="en-GB" sz="2500" i="1" dirty="0" err="1" smtClean="0"/>
              <a:t>Bam</a:t>
            </a:r>
            <a:r>
              <a:rPr lang="en-GB" sz="2500" dirty="0" err="1" smtClean="0"/>
              <a:t>HI</a:t>
            </a:r>
            <a:r>
              <a:rPr lang="en-GB" sz="2500" dirty="0" smtClean="0"/>
              <a:t> recognition site, which is within the </a:t>
            </a:r>
            <a:r>
              <a:rPr lang="en-GB" sz="2500" i="1" dirty="0" err="1" smtClean="0"/>
              <a:t>tet</a:t>
            </a:r>
            <a:r>
              <a:rPr lang="en-GB" sz="2500" i="1" baseline="30000" dirty="0" err="1" smtClean="0"/>
              <a:t>r</a:t>
            </a:r>
            <a:r>
              <a:rPr lang="en-GB" sz="2500" dirty="0" smtClean="0"/>
              <a:t> gene.</a:t>
            </a:r>
            <a:endParaRPr lang="en-GB" sz="2500" dirty="0"/>
          </a:p>
        </p:txBody>
      </p:sp>
    </p:spTree>
    <p:extLst>
      <p:ext uri="{BB962C8B-B14F-4D97-AF65-F5344CB8AC3E}">
        <p14:creationId xmlns="" xmlns:p14="http://schemas.microsoft.com/office/powerpoint/2010/main" val="6816314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5029200" cy="4619242"/>
          </a:xfrm>
          <a:solidFill>
            <a:schemeClr val="bg1"/>
          </a:solidFill>
        </p:spPr>
        <p:txBody>
          <a:bodyPr>
            <a:normAutofit fontScale="92500" lnSpcReduction="20000"/>
          </a:bodyPr>
          <a:lstStyle/>
          <a:p>
            <a:r>
              <a:rPr lang="en-US" dirty="0" smtClean="0"/>
              <a:t>If new DNA is inserted at that restriction site, it </a:t>
            </a:r>
            <a:r>
              <a:rPr lang="en-US" dirty="0" smtClean="0">
                <a:solidFill>
                  <a:srgbClr val="C00000"/>
                </a:solidFill>
              </a:rPr>
              <a:t>inactivates the gene</a:t>
            </a:r>
            <a:r>
              <a:rPr lang="en-US" dirty="0" smtClean="0"/>
              <a:t> for tetracycline resistance</a:t>
            </a:r>
          </a:p>
          <a:p>
            <a:pPr>
              <a:buNone/>
            </a:pPr>
            <a:endParaRPr lang="en-US" dirty="0" smtClean="0"/>
          </a:p>
          <a:p>
            <a:r>
              <a:rPr lang="en-US" dirty="0" smtClean="0"/>
              <a:t>Plasmid then has gene for ampicillin resistance, but not for tetracycline. </a:t>
            </a:r>
          </a:p>
          <a:p>
            <a:pPr marL="0" indent="0">
              <a:buNone/>
            </a:pPr>
            <a:endParaRPr lang="en-US" dirty="0" smtClean="0"/>
          </a:p>
          <a:p>
            <a:r>
              <a:rPr lang="en-US" dirty="0" smtClean="0"/>
              <a:t>This can be used to select for host cells with new DNA.</a:t>
            </a:r>
          </a:p>
          <a:p>
            <a:endParaRPr lang="en-US" dirty="0" smtClean="0"/>
          </a:p>
          <a:p>
            <a:endParaRPr lang="en-US" dirty="0"/>
          </a:p>
        </p:txBody>
      </p:sp>
      <p:pic>
        <p:nvPicPr>
          <p:cNvPr id="149506" name="Picture 2"/>
          <p:cNvPicPr>
            <a:picLocks noChangeAspect="1" noChangeArrowheads="1"/>
          </p:cNvPicPr>
          <p:nvPr/>
        </p:nvPicPr>
        <p:blipFill>
          <a:blip r:embed="rId3" cstate="print"/>
          <a:srcRect/>
          <a:stretch>
            <a:fillRect/>
          </a:stretch>
        </p:blipFill>
        <p:spPr bwMode="auto">
          <a:xfrm>
            <a:off x="5562600" y="1600200"/>
            <a:ext cx="3067050" cy="4742685"/>
          </a:xfrm>
          <a:prstGeom prst="rect">
            <a:avLst/>
          </a:prstGeom>
          <a:noFill/>
          <a:ln w="9525">
            <a:noFill/>
            <a:miter lim="800000"/>
            <a:headEnd/>
            <a:tailEnd/>
          </a:ln>
        </p:spPr>
      </p:pic>
    </p:spTree>
    <p:extLst>
      <p:ext uri="{BB962C8B-B14F-4D97-AF65-F5344CB8AC3E}">
        <p14:creationId xmlns="" xmlns:p14="http://schemas.microsoft.com/office/powerpoint/2010/main" val="38640543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3404" y="5298125"/>
            <a:ext cx="3762829" cy="1323439"/>
          </a:xfrm>
          <a:prstGeom prst="rect">
            <a:avLst/>
          </a:prstGeom>
          <a:solidFill>
            <a:schemeClr val="accent4">
              <a:lumMod val="20000"/>
              <a:lumOff val="80000"/>
            </a:schemeClr>
          </a:solidFill>
          <a:ln w="25400">
            <a:solidFill>
              <a:schemeClr val="bg2">
                <a:lumMod val="50000"/>
              </a:schemeClr>
            </a:solidFill>
          </a:ln>
        </p:spPr>
        <p:txBody>
          <a:bodyPr wrap="square" rtlCol="0">
            <a:spAutoFit/>
          </a:bodyPr>
          <a:lstStyle/>
          <a:p>
            <a:pPr algn="ctr"/>
            <a:r>
              <a:rPr lang="en-GB" sz="2000" b="1" dirty="0"/>
              <a:t>Selectable marker (reporter) genes are used to select for bacteria that have taken up a plasmid.</a:t>
            </a:r>
            <a:endParaRPr lang="en-GB" sz="2000" b="1" dirty="0" smtClean="0">
              <a:solidFill>
                <a:srgbClr val="C00000"/>
              </a:solidFill>
            </a:endParaRPr>
          </a:p>
        </p:txBody>
      </p:sp>
      <p:pic>
        <p:nvPicPr>
          <p:cNvPr id="6451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3404" y="2394464"/>
            <a:ext cx="3097464" cy="28818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4517"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08125" y="2904475"/>
            <a:ext cx="2261732" cy="18618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4518"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44457" y="3575376"/>
            <a:ext cx="3207850" cy="1675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a:off x="5014878" y="5302743"/>
            <a:ext cx="3762829" cy="1323439"/>
          </a:xfrm>
          <a:prstGeom prst="rect">
            <a:avLst/>
          </a:prstGeom>
          <a:solidFill>
            <a:schemeClr val="accent4">
              <a:lumMod val="20000"/>
              <a:lumOff val="80000"/>
            </a:schemeClr>
          </a:solidFill>
          <a:ln w="25400">
            <a:solidFill>
              <a:schemeClr val="bg2">
                <a:lumMod val="50000"/>
              </a:schemeClr>
            </a:solidFill>
          </a:ln>
        </p:spPr>
        <p:txBody>
          <a:bodyPr wrap="square" rtlCol="0">
            <a:spAutoFit/>
          </a:bodyPr>
          <a:lstStyle/>
          <a:p>
            <a:pPr algn="ctr"/>
            <a:r>
              <a:rPr lang="en-GB" sz="2000" b="1" dirty="0"/>
              <a:t>A second reporter gene allows for the identification of bacteria harbouring the recombinant plasmid. </a:t>
            </a:r>
          </a:p>
        </p:txBody>
      </p:sp>
      <p:sp>
        <p:nvSpPr>
          <p:cNvPr id="9" name="Content Placeholder 3"/>
          <p:cNvSpPr txBox="1">
            <a:spLocks/>
          </p:cNvSpPr>
          <p:nvPr/>
        </p:nvSpPr>
        <p:spPr>
          <a:xfrm>
            <a:off x="723436" y="525380"/>
            <a:ext cx="2057400" cy="381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smtClean="0">
                <a:solidFill>
                  <a:srgbClr val="FF0000"/>
                </a:solidFill>
              </a:rPr>
              <a:t>No </a:t>
            </a:r>
            <a:r>
              <a:rPr lang="en-GB" dirty="0" smtClean="0"/>
              <a:t> </a:t>
            </a:r>
            <a:r>
              <a:rPr lang="en-GB" dirty="0" smtClean="0">
                <a:solidFill>
                  <a:srgbClr val="FF0000"/>
                </a:solidFill>
              </a:rPr>
              <a:t>plasmid</a:t>
            </a:r>
            <a:endParaRPr lang="en-US" dirty="0">
              <a:solidFill>
                <a:srgbClr val="FF0000"/>
              </a:solidFill>
            </a:endParaRPr>
          </a:p>
        </p:txBody>
      </p:sp>
      <p:pic>
        <p:nvPicPr>
          <p:cNvPr id="10" name="Picture 4"/>
          <p:cNvPicPr>
            <a:picLocks noChangeAspect="1" noChangeArrowheads="1"/>
          </p:cNvPicPr>
          <p:nvPr/>
        </p:nvPicPr>
        <p:blipFill>
          <a:blip r:embed="rId6" cstate="print"/>
          <a:srcRect/>
          <a:stretch>
            <a:fillRect/>
          </a:stretch>
        </p:blipFill>
        <p:spPr bwMode="auto">
          <a:xfrm>
            <a:off x="7148382" y="2039506"/>
            <a:ext cx="1409508" cy="1541894"/>
          </a:xfrm>
          <a:prstGeom prst="rect">
            <a:avLst/>
          </a:prstGeom>
          <a:noFill/>
          <a:ln w="9525">
            <a:noFill/>
            <a:miter lim="800000"/>
            <a:headEnd/>
            <a:tailEnd/>
          </a:ln>
        </p:spPr>
      </p:pic>
      <p:sp>
        <p:nvSpPr>
          <p:cNvPr id="12" name="Content Placeholder 3"/>
          <p:cNvSpPr txBox="1">
            <a:spLocks/>
          </p:cNvSpPr>
          <p:nvPr/>
        </p:nvSpPr>
        <p:spPr>
          <a:xfrm>
            <a:off x="3329896" y="298821"/>
            <a:ext cx="2438400" cy="83411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smtClean="0"/>
              <a:t>Plasmid present but </a:t>
            </a:r>
          </a:p>
          <a:p>
            <a:pPr marL="0" indent="0">
              <a:buFont typeface="Wingdings" pitchFamily="2" charset="2"/>
              <a:buNone/>
            </a:pPr>
            <a:r>
              <a:rPr lang="en-GB" dirty="0"/>
              <a:t>n</a:t>
            </a:r>
            <a:r>
              <a:rPr lang="en-GB" dirty="0" smtClean="0"/>
              <a:t>o </a:t>
            </a:r>
            <a:r>
              <a:rPr lang="en-GB" dirty="0">
                <a:solidFill>
                  <a:srgbClr val="FF0000"/>
                </a:solidFill>
              </a:rPr>
              <a:t>r</a:t>
            </a:r>
            <a:r>
              <a:rPr lang="en-GB" dirty="0" smtClean="0">
                <a:solidFill>
                  <a:srgbClr val="FF0000"/>
                </a:solidFill>
              </a:rPr>
              <a:t>ecombinant</a:t>
            </a:r>
            <a:r>
              <a:rPr lang="en-GB" dirty="0" smtClean="0"/>
              <a:t> DNA</a:t>
            </a:r>
            <a:endParaRPr lang="en-US" dirty="0"/>
          </a:p>
        </p:txBody>
      </p:sp>
      <p:sp>
        <p:nvSpPr>
          <p:cNvPr id="13" name="Content Placeholder 3"/>
          <p:cNvSpPr txBox="1">
            <a:spLocks/>
          </p:cNvSpPr>
          <p:nvPr/>
        </p:nvSpPr>
        <p:spPr>
          <a:xfrm>
            <a:off x="6381846" y="422865"/>
            <a:ext cx="2438400" cy="4170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2000" dirty="0" smtClean="0">
                <a:solidFill>
                  <a:srgbClr val="FF0000"/>
                </a:solidFill>
              </a:rPr>
              <a:t>Recombinant</a:t>
            </a:r>
            <a:r>
              <a:rPr lang="en-GB" sz="2000" dirty="0" smtClean="0"/>
              <a:t> DNA</a:t>
            </a:r>
            <a:endParaRPr lang="en-US" sz="2000" dirty="0"/>
          </a:p>
        </p:txBody>
      </p:sp>
      <p:sp>
        <p:nvSpPr>
          <p:cNvPr id="2" name="Rounded Rectangle 1"/>
          <p:cNvSpPr/>
          <p:nvPr/>
        </p:nvSpPr>
        <p:spPr>
          <a:xfrm>
            <a:off x="4160156" y="1429906"/>
            <a:ext cx="1409701" cy="154189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120976" y="2091270"/>
            <a:ext cx="1409701" cy="16425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841974" y="1524000"/>
            <a:ext cx="1266633" cy="9715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34023" y="1608589"/>
            <a:ext cx="1261965" cy="11346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4385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066800"/>
          </a:xfrm>
        </p:spPr>
        <p:txBody>
          <a:bodyPr>
            <a:normAutofit fontScale="90000"/>
          </a:bodyPr>
          <a:lstStyle/>
          <a:p>
            <a:r>
              <a:rPr lang="en-GB" dirty="0" smtClean="0"/>
              <a:t>Replica Plating: </a:t>
            </a:r>
            <a:r>
              <a:rPr lang="en-GB" i="1" u="sng" dirty="0"/>
              <a:t>an example of genetic selection</a:t>
            </a:r>
            <a:endParaRPr lang="en-US" dirty="0"/>
          </a:p>
        </p:txBody>
      </p:sp>
      <p:pic>
        <p:nvPicPr>
          <p:cNvPr id="4" name="Picture 2" descr="http://www.cardinalhealth.com/us/en/distributedproducts/images/D/D2134-3.jpg"/>
          <p:cNvPicPr>
            <a:picLocks noChangeAspect="1" noChangeArrowheads="1"/>
          </p:cNvPicPr>
          <p:nvPr/>
        </p:nvPicPr>
        <p:blipFill>
          <a:blip r:embed="rId3" cstate="print"/>
          <a:srcRect/>
          <a:stretch>
            <a:fillRect/>
          </a:stretch>
        </p:blipFill>
        <p:spPr bwMode="auto">
          <a:xfrm>
            <a:off x="6019800" y="3116442"/>
            <a:ext cx="3124200" cy="3741557"/>
          </a:xfrm>
          <a:prstGeom prst="rect">
            <a:avLst/>
          </a:prstGeom>
          <a:noFill/>
        </p:spPr>
      </p:pic>
      <p:pic>
        <p:nvPicPr>
          <p:cNvPr id="9217" name="Picture 1"/>
          <p:cNvPicPr>
            <a:picLocks noChangeAspect="1" noChangeArrowheads="1"/>
          </p:cNvPicPr>
          <p:nvPr/>
        </p:nvPicPr>
        <p:blipFill>
          <a:blip r:embed="rId4" cstate="print"/>
          <a:srcRect/>
          <a:stretch>
            <a:fillRect/>
          </a:stretch>
        </p:blipFill>
        <p:spPr bwMode="auto">
          <a:xfrm>
            <a:off x="304800" y="1828800"/>
            <a:ext cx="4982113" cy="2590800"/>
          </a:xfrm>
          <a:prstGeom prst="rect">
            <a:avLst/>
          </a:prstGeom>
          <a:noFill/>
          <a:ln w="9525">
            <a:noFill/>
            <a:miter lim="800000"/>
            <a:headEnd/>
            <a:tailEnd/>
          </a:ln>
        </p:spPr>
      </p:pic>
      <p:sp>
        <p:nvSpPr>
          <p:cNvPr id="6" name="TextBox 5"/>
          <p:cNvSpPr txBox="1"/>
          <p:nvPr/>
        </p:nvSpPr>
        <p:spPr>
          <a:xfrm>
            <a:off x="1905000" y="1840468"/>
            <a:ext cx="1143000" cy="369332"/>
          </a:xfrm>
          <a:prstGeom prst="rect">
            <a:avLst/>
          </a:prstGeom>
          <a:noFill/>
        </p:spPr>
        <p:txBody>
          <a:bodyPr wrap="square" rtlCol="0">
            <a:spAutoFit/>
          </a:bodyPr>
          <a:lstStyle/>
          <a:p>
            <a:r>
              <a:rPr lang="en-GB" b="1" dirty="0" smtClean="0"/>
              <a:t>handle</a:t>
            </a:r>
            <a:endParaRPr lang="en-GB" b="1" dirty="0"/>
          </a:p>
        </p:txBody>
      </p:sp>
      <p:sp>
        <p:nvSpPr>
          <p:cNvPr id="7" name="TextBox 6"/>
          <p:cNvSpPr txBox="1"/>
          <p:nvPr/>
        </p:nvSpPr>
        <p:spPr>
          <a:xfrm>
            <a:off x="2133600" y="2477869"/>
            <a:ext cx="1295400" cy="646331"/>
          </a:xfrm>
          <a:prstGeom prst="rect">
            <a:avLst/>
          </a:prstGeom>
          <a:noFill/>
        </p:spPr>
        <p:txBody>
          <a:bodyPr wrap="square" rtlCol="0">
            <a:spAutoFit/>
          </a:bodyPr>
          <a:lstStyle/>
          <a:p>
            <a:r>
              <a:rPr lang="en-GB" b="1" dirty="0" smtClean="0"/>
              <a:t>Velvet</a:t>
            </a:r>
          </a:p>
          <a:p>
            <a:r>
              <a:rPr lang="en-GB" b="1" dirty="0" smtClean="0"/>
              <a:t>(sterilised)</a:t>
            </a:r>
            <a:endParaRPr lang="en-GB" b="1" dirty="0"/>
          </a:p>
        </p:txBody>
      </p:sp>
      <p:sp>
        <p:nvSpPr>
          <p:cNvPr id="8" name="TextBox 7"/>
          <p:cNvSpPr txBox="1"/>
          <p:nvPr/>
        </p:nvSpPr>
        <p:spPr>
          <a:xfrm>
            <a:off x="457200" y="4476690"/>
            <a:ext cx="1981200" cy="400110"/>
          </a:xfrm>
          <a:prstGeom prst="rect">
            <a:avLst/>
          </a:prstGeom>
          <a:solidFill>
            <a:schemeClr val="accent6">
              <a:lumMod val="50000"/>
            </a:schemeClr>
          </a:solidFill>
        </p:spPr>
        <p:txBody>
          <a:bodyPr wrap="square" rtlCol="0">
            <a:spAutoFit/>
          </a:bodyPr>
          <a:lstStyle/>
          <a:p>
            <a:r>
              <a:rPr lang="en-GB" sz="2000" b="1" dirty="0" err="1" smtClean="0">
                <a:solidFill>
                  <a:schemeClr val="accent1">
                    <a:lumMod val="60000"/>
                    <a:lumOff val="40000"/>
                  </a:schemeClr>
                </a:solidFill>
                <a:effectLst>
                  <a:outerShdw blurRad="38100" dist="38100" dir="2700000" algn="tl">
                    <a:srgbClr val="000000">
                      <a:alpha val="43137"/>
                    </a:srgbClr>
                  </a:outerShdw>
                </a:effectLst>
              </a:rPr>
              <a:t>Ampicillin</a:t>
            </a:r>
            <a:r>
              <a:rPr lang="en-GB" sz="2000" b="1" dirty="0" smtClean="0">
                <a:solidFill>
                  <a:schemeClr val="accent1">
                    <a:lumMod val="60000"/>
                    <a:lumOff val="40000"/>
                  </a:schemeClr>
                </a:solidFill>
                <a:effectLst>
                  <a:outerShdw blurRad="38100" dist="38100" dir="2700000" algn="tl">
                    <a:srgbClr val="000000">
                      <a:alpha val="43137"/>
                    </a:srgbClr>
                  </a:outerShdw>
                </a:effectLst>
              </a:rPr>
              <a:t> plate</a:t>
            </a:r>
            <a:endParaRPr lang="en-GB" sz="2000" b="1" dirty="0">
              <a:solidFill>
                <a:schemeClr val="accent1">
                  <a:lumMod val="60000"/>
                  <a:lumOff val="40000"/>
                </a:schemeClr>
              </a:solidFill>
              <a:effectLst>
                <a:outerShdw blurRad="38100" dist="38100" dir="2700000" algn="tl">
                  <a:srgbClr val="000000">
                    <a:alpha val="43137"/>
                  </a:srgbClr>
                </a:outerShdw>
              </a:effectLst>
            </a:endParaRPr>
          </a:p>
        </p:txBody>
      </p:sp>
      <p:sp>
        <p:nvSpPr>
          <p:cNvPr id="9" name="TextBox 8"/>
          <p:cNvSpPr txBox="1"/>
          <p:nvPr/>
        </p:nvSpPr>
        <p:spPr>
          <a:xfrm>
            <a:off x="2895600" y="4476690"/>
            <a:ext cx="2133600" cy="400110"/>
          </a:xfrm>
          <a:prstGeom prst="rect">
            <a:avLst/>
          </a:prstGeom>
          <a:solidFill>
            <a:schemeClr val="accent6">
              <a:lumMod val="50000"/>
            </a:schemeClr>
          </a:solidFill>
        </p:spPr>
        <p:txBody>
          <a:bodyPr wrap="square" rtlCol="0">
            <a:spAutoFit/>
          </a:bodyPr>
          <a:lstStyle/>
          <a:p>
            <a:r>
              <a:rPr lang="en-GB" sz="2000" b="1" dirty="0" smtClean="0">
                <a:solidFill>
                  <a:schemeClr val="accent1">
                    <a:lumMod val="60000"/>
                    <a:lumOff val="40000"/>
                  </a:schemeClr>
                </a:solidFill>
              </a:rPr>
              <a:t>Tetracycline plate</a:t>
            </a:r>
            <a:endParaRPr lang="en-GB" sz="2000" b="1" dirty="0">
              <a:solidFill>
                <a:schemeClr val="accent1">
                  <a:lumMod val="60000"/>
                  <a:lumOff val="40000"/>
                </a:schemeClr>
              </a:solidFill>
            </a:endParaRPr>
          </a:p>
        </p:txBody>
      </p:sp>
      <p:sp>
        <p:nvSpPr>
          <p:cNvPr id="10" name="TextBox 9"/>
          <p:cNvSpPr txBox="1"/>
          <p:nvPr/>
        </p:nvSpPr>
        <p:spPr>
          <a:xfrm>
            <a:off x="3276600" y="5181600"/>
            <a:ext cx="1371600" cy="369332"/>
          </a:xfrm>
          <a:prstGeom prst="rect">
            <a:avLst/>
          </a:prstGeom>
          <a:noFill/>
        </p:spPr>
        <p:txBody>
          <a:bodyPr wrap="square" rtlCol="0">
            <a:spAutoFit/>
          </a:bodyPr>
          <a:lstStyle/>
          <a:p>
            <a:r>
              <a:rPr lang="en-GB" b="1" dirty="0" smtClean="0"/>
              <a:t>INCUBATE</a:t>
            </a:r>
            <a:endParaRPr lang="en-GB" b="1" dirty="0"/>
          </a:p>
        </p:txBody>
      </p:sp>
      <p:sp>
        <p:nvSpPr>
          <p:cNvPr id="11" name="Down Arrow 10"/>
          <p:cNvSpPr/>
          <p:nvPr/>
        </p:nvSpPr>
        <p:spPr>
          <a:xfrm>
            <a:off x="3886200" y="495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p:cNvPicPr>
            <a:picLocks noChangeAspect="1" noChangeArrowheads="1"/>
          </p:cNvPicPr>
          <p:nvPr/>
        </p:nvPicPr>
        <p:blipFill>
          <a:blip r:embed="rId5" cstate="print"/>
          <a:srcRect/>
          <a:stretch>
            <a:fillRect/>
          </a:stretch>
        </p:blipFill>
        <p:spPr bwMode="auto">
          <a:xfrm>
            <a:off x="1143000" y="5105400"/>
            <a:ext cx="1600200" cy="1445696"/>
          </a:xfrm>
          <a:prstGeom prst="rect">
            <a:avLst/>
          </a:prstGeom>
          <a:noFill/>
          <a:ln w="9525">
            <a:noFill/>
            <a:miter lim="800000"/>
            <a:headEnd/>
            <a:tailEnd/>
          </a:ln>
        </p:spPr>
      </p:pic>
      <p:sp>
        <p:nvSpPr>
          <p:cNvPr id="3" name="Rectangle 2"/>
          <p:cNvSpPr/>
          <p:nvPr/>
        </p:nvSpPr>
        <p:spPr>
          <a:xfrm>
            <a:off x="5533657" y="1524000"/>
            <a:ext cx="3076944" cy="1692771"/>
          </a:xfrm>
          <a:prstGeom prst="rect">
            <a:avLst/>
          </a:prstGeom>
          <a:solidFill>
            <a:schemeClr val="bg1"/>
          </a:solidFill>
        </p:spPr>
        <p:txBody>
          <a:bodyPr wrap="square">
            <a:spAutoFit/>
          </a:bodyPr>
          <a:lstStyle/>
          <a:p>
            <a:pPr marL="87313" lvl="2"/>
            <a:r>
              <a:rPr lang="en-US" sz="2600" b="1" i="1" dirty="0">
                <a:solidFill>
                  <a:schemeClr val="bg2">
                    <a:lumMod val="50000"/>
                  </a:schemeClr>
                </a:solidFill>
              </a:rPr>
              <a:t>is </a:t>
            </a:r>
            <a:r>
              <a:rPr lang="en-US" sz="2600" b="1" i="1" dirty="0" smtClean="0">
                <a:solidFill>
                  <a:schemeClr val="bg2">
                    <a:lumMod val="50000"/>
                  </a:schemeClr>
                </a:solidFill>
              </a:rPr>
              <a:t>a technique for testing the genetic characteristics of bacterial colonies</a:t>
            </a:r>
            <a:endParaRPr lang="ga-IE" sz="2600" dirty="0">
              <a:solidFill>
                <a:schemeClr val="bg2">
                  <a:lumMod val="50000"/>
                </a:schemeClr>
              </a:solidFill>
            </a:endParaRPr>
          </a:p>
        </p:txBody>
      </p:sp>
    </p:spTree>
    <p:extLst>
      <p:ext uri="{BB962C8B-B14F-4D97-AF65-F5344CB8AC3E}">
        <p14:creationId xmlns="" xmlns:p14="http://schemas.microsoft.com/office/powerpoint/2010/main" val="35186004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066800"/>
          </a:xfrm>
        </p:spPr>
        <p:txBody>
          <a:bodyPr>
            <a:normAutofit fontScale="90000"/>
          </a:bodyPr>
          <a:lstStyle/>
          <a:p>
            <a:r>
              <a:rPr lang="en-GB" dirty="0" smtClean="0"/>
              <a:t>Replica Plating: to identify colony having recombinant DNA</a:t>
            </a:r>
            <a:endParaRPr lang="en-US" dirty="0"/>
          </a:p>
        </p:txBody>
      </p:sp>
      <p:pic>
        <p:nvPicPr>
          <p:cNvPr id="119810" name="Picture 2" descr="Pict0192"/>
          <p:cNvPicPr>
            <a:picLocks noChangeAspect="1" noChangeArrowheads="1"/>
          </p:cNvPicPr>
          <p:nvPr/>
        </p:nvPicPr>
        <p:blipFill rotWithShape="1">
          <a:blip r:embed="rId3" cstate="print"/>
          <a:srcRect t="56551" b="11490"/>
          <a:stretch/>
        </p:blipFill>
        <p:spPr bwMode="auto">
          <a:xfrm>
            <a:off x="609600" y="1676400"/>
            <a:ext cx="8069165" cy="2286000"/>
          </a:xfrm>
          <a:prstGeom prst="rect">
            <a:avLst/>
          </a:prstGeom>
          <a:noFill/>
          <a:ln w="9525">
            <a:noFill/>
            <a:miter lim="800000"/>
            <a:headEnd/>
            <a:tailEnd/>
          </a:ln>
        </p:spPr>
      </p:pic>
      <p:sp>
        <p:nvSpPr>
          <p:cNvPr id="4" name="Oval 3"/>
          <p:cNvSpPr/>
          <p:nvPr/>
        </p:nvSpPr>
        <p:spPr>
          <a:xfrm>
            <a:off x="6085490" y="2438400"/>
            <a:ext cx="163551"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525110" y="245942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p:cNvPicPr>
            <a:picLocks noChangeAspect="1" noChangeArrowheads="1"/>
          </p:cNvPicPr>
          <p:nvPr/>
        </p:nvPicPr>
        <p:blipFill>
          <a:blip r:embed="rId4" cstate="print"/>
          <a:srcRect/>
          <a:stretch>
            <a:fillRect/>
          </a:stretch>
        </p:blipFill>
        <p:spPr bwMode="auto">
          <a:xfrm>
            <a:off x="7391400" y="1907104"/>
            <a:ext cx="1600200" cy="1750496"/>
          </a:xfrm>
          <a:prstGeom prst="rect">
            <a:avLst/>
          </a:prstGeom>
          <a:noFill/>
          <a:ln w="9525">
            <a:noFill/>
            <a:miter lim="800000"/>
            <a:headEnd/>
            <a:tailEnd/>
          </a:ln>
        </p:spPr>
      </p:pic>
      <p:pic>
        <p:nvPicPr>
          <p:cNvPr id="7170" name="Picture 2" descr="http://ts4.mm.bing.net/images/thumbnail.aspx?q=1619200124623&amp;id=4af4dded571df5a8b2145eb0a40667e9&amp;url=http%3a%2f%2fwww.pnas.org%2fcontent%2f95%2f10%2f5752%2fF3.large.jpg"/>
          <p:cNvPicPr>
            <a:picLocks noChangeAspect="1" noChangeArrowheads="1"/>
          </p:cNvPicPr>
          <p:nvPr/>
        </p:nvPicPr>
        <p:blipFill>
          <a:blip r:embed="rId5" cstate="print"/>
          <a:srcRect t="12373"/>
          <a:stretch>
            <a:fillRect/>
          </a:stretch>
        </p:blipFill>
        <p:spPr bwMode="auto">
          <a:xfrm>
            <a:off x="1905000" y="4114800"/>
            <a:ext cx="4425304" cy="2158619"/>
          </a:xfrm>
          <a:prstGeom prst="rect">
            <a:avLst/>
          </a:prstGeom>
          <a:noFill/>
        </p:spPr>
      </p:pic>
      <p:sp>
        <p:nvSpPr>
          <p:cNvPr id="8" name="TextBox 7"/>
          <p:cNvSpPr txBox="1"/>
          <p:nvPr/>
        </p:nvSpPr>
        <p:spPr>
          <a:xfrm>
            <a:off x="609600" y="4953000"/>
            <a:ext cx="1295400" cy="646331"/>
          </a:xfrm>
          <a:prstGeom prst="rect">
            <a:avLst/>
          </a:prstGeom>
          <a:noFill/>
        </p:spPr>
        <p:txBody>
          <a:bodyPr wrap="square" rtlCol="0">
            <a:spAutoFit/>
          </a:bodyPr>
          <a:lstStyle/>
          <a:p>
            <a:pPr algn="ctr"/>
            <a:r>
              <a:rPr lang="en-GB" b="1" dirty="0" err="1" smtClean="0"/>
              <a:t>Ampicillin</a:t>
            </a:r>
            <a:r>
              <a:rPr lang="en-GB" b="1" dirty="0" smtClean="0"/>
              <a:t> plate</a:t>
            </a:r>
            <a:endParaRPr lang="en-GB" b="1" dirty="0"/>
          </a:p>
        </p:txBody>
      </p:sp>
      <p:sp>
        <p:nvSpPr>
          <p:cNvPr id="9" name="TextBox 8"/>
          <p:cNvSpPr txBox="1"/>
          <p:nvPr/>
        </p:nvSpPr>
        <p:spPr>
          <a:xfrm>
            <a:off x="6324600" y="4953000"/>
            <a:ext cx="1447800" cy="646331"/>
          </a:xfrm>
          <a:prstGeom prst="rect">
            <a:avLst/>
          </a:prstGeom>
          <a:noFill/>
        </p:spPr>
        <p:txBody>
          <a:bodyPr wrap="square" rtlCol="0">
            <a:spAutoFit/>
          </a:bodyPr>
          <a:lstStyle/>
          <a:p>
            <a:pPr algn="ctr"/>
            <a:r>
              <a:rPr lang="en-GB" b="1" dirty="0" smtClean="0"/>
              <a:t>Tetracycline plate</a:t>
            </a:r>
            <a:endParaRPr lang="en-GB" b="1" dirty="0"/>
          </a:p>
        </p:txBody>
      </p:sp>
    </p:spTree>
    <p:extLst>
      <p:ext uri="{BB962C8B-B14F-4D97-AF65-F5344CB8AC3E}">
        <p14:creationId xmlns="" xmlns:p14="http://schemas.microsoft.com/office/powerpoint/2010/main" val="373795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9" presetClass="entr" presetSubtype="0" repeatCount="indefinite" fill="hold" grpId="1"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par>
                                <p:cTn id="24" presetID="26"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par>
                                <p:cTn id="40" presetID="9" presetClass="entr" presetSubtype="0" repeatCount="indefinite" fill="hold" grpId="1"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GB" i="1" u="sng" dirty="0">
                <a:solidFill>
                  <a:srgbClr val="C00000"/>
                </a:solidFill>
              </a:rPr>
              <a:t>Genetic screening </a:t>
            </a:r>
            <a:r>
              <a:rPr lang="en-GB" i="1" u="sng" dirty="0">
                <a:solidFill>
                  <a:schemeClr val="bg2">
                    <a:lumMod val="50000"/>
                  </a:schemeClr>
                </a:solidFill>
              </a:rPr>
              <a:t>is another way to detect bacteria with recombinant DNA</a:t>
            </a:r>
            <a:endParaRPr lang="ga-IE" dirty="0">
              <a:solidFill>
                <a:schemeClr val="bg2">
                  <a:lumMod val="50000"/>
                </a:schemeClr>
              </a:solidFill>
            </a:endParaRPr>
          </a:p>
        </p:txBody>
      </p:sp>
      <p:sp>
        <p:nvSpPr>
          <p:cNvPr id="3" name="Content Placeholder 2"/>
          <p:cNvSpPr>
            <a:spLocks noGrp="1"/>
          </p:cNvSpPr>
          <p:nvPr>
            <p:ph idx="1"/>
          </p:nvPr>
        </p:nvSpPr>
        <p:spPr>
          <a:xfrm>
            <a:off x="445066" y="1371600"/>
            <a:ext cx="8382000" cy="2667000"/>
          </a:xfrm>
        </p:spPr>
        <p:txBody>
          <a:bodyPr>
            <a:normAutofit/>
          </a:bodyPr>
          <a:lstStyle/>
          <a:p>
            <a:r>
              <a:rPr lang="en-GB" dirty="0" smtClean="0"/>
              <a:t>one </a:t>
            </a:r>
            <a:r>
              <a:rPr lang="en-GB" dirty="0"/>
              <a:t>way to eliminate clones with vectors </a:t>
            </a:r>
            <a:r>
              <a:rPr lang="en-GB" u="sng" dirty="0">
                <a:solidFill>
                  <a:schemeClr val="bg2">
                    <a:lumMod val="50000"/>
                  </a:schemeClr>
                </a:solidFill>
              </a:rPr>
              <a:t>lacking an inserted DNA fragment</a:t>
            </a:r>
            <a:r>
              <a:rPr lang="en-GB" dirty="0"/>
              <a:t> is to use a vector </a:t>
            </a:r>
            <a:r>
              <a:rPr lang="en-GB" dirty="0" smtClean="0"/>
              <a:t>that has:</a:t>
            </a:r>
          </a:p>
          <a:p>
            <a:pPr marL="982663">
              <a:buFont typeface="Wingdings" panose="05000000000000000000" pitchFamily="2" charset="2"/>
              <a:buChar char="ü"/>
            </a:pPr>
            <a:r>
              <a:rPr lang="en-GB" dirty="0" smtClean="0"/>
              <a:t>antibiotic-resistance genes</a:t>
            </a:r>
          </a:p>
          <a:p>
            <a:pPr marL="982663">
              <a:buFont typeface="Wingdings" panose="05000000000000000000" pitchFamily="2" charset="2"/>
              <a:buChar char="ü"/>
            </a:pPr>
            <a:r>
              <a:rPr lang="en-GB" dirty="0" smtClean="0"/>
              <a:t>the </a:t>
            </a:r>
            <a:r>
              <a:rPr lang="en-GB" i="1" dirty="0" err="1">
                <a:solidFill>
                  <a:srgbClr val="C00000"/>
                </a:solidFill>
              </a:rPr>
              <a:t>lacZ</a:t>
            </a:r>
            <a:r>
              <a:rPr lang="en-GB" i="1" dirty="0">
                <a:solidFill>
                  <a:srgbClr val="C00000"/>
                </a:solidFill>
              </a:rPr>
              <a:t> </a:t>
            </a:r>
            <a:r>
              <a:rPr lang="en-GB" dirty="0" smtClean="0">
                <a:solidFill>
                  <a:srgbClr val="C00000"/>
                </a:solidFill>
              </a:rPr>
              <a:t>gene</a:t>
            </a:r>
            <a:endParaRPr lang="ga-IE" sz="2800" dirty="0">
              <a:solidFill>
                <a:srgbClr val="C00000"/>
              </a:solidFill>
            </a:endParaRPr>
          </a:p>
        </p:txBody>
      </p:sp>
      <p:pic>
        <p:nvPicPr>
          <p:cNvPr id="8" name="Picture 1" descr="rav65819_17_03a"/>
          <p:cNvPicPr>
            <a:picLocks noChangeAspect="1" noChangeArrowheads="1"/>
          </p:cNvPicPr>
          <p:nvPr/>
        </p:nvPicPr>
        <p:blipFill rotWithShape="1">
          <a:blip r:embed="rId3" cstate="print"/>
          <a:srcRect l="2585" t="29649" r="88538" b="29743"/>
          <a:stretch/>
        </p:blipFill>
        <p:spPr bwMode="auto">
          <a:xfrm>
            <a:off x="4495800" y="3675741"/>
            <a:ext cx="1300384" cy="2463802"/>
          </a:xfrm>
          <a:prstGeom prst="rect">
            <a:avLst/>
          </a:prstGeom>
          <a:noFill/>
        </p:spPr>
      </p:pic>
      <p:pic>
        <p:nvPicPr>
          <p:cNvPr id="9" name="Picture 10" descr="figure_09_11_labeled"/>
          <p:cNvPicPr>
            <a:picLocks noChangeAspect="1" noChangeArrowheads="1"/>
          </p:cNvPicPr>
          <p:nvPr/>
        </p:nvPicPr>
        <p:blipFill>
          <a:blip r:embed="rId4" cstate="print"/>
          <a:srcRect l="58005" t="48192" b="8356"/>
          <a:stretch>
            <a:fillRect/>
          </a:stretch>
        </p:blipFill>
        <p:spPr bwMode="auto">
          <a:xfrm>
            <a:off x="6172199" y="2438400"/>
            <a:ext cx="2751073" cy="3701143"/>
          </a:xfrm>
          <a:prstGeom prst="rect">
            <a:avLst/>
          </a:prstGeom>
          <a:noFill/>
          <a:ln w="9525">
            <a:noFill/>
            <a:miter lim="800000"/>
            <a:headEnd/>
            <a:tailEnd/>
          </a:ln>
        </p:spPr>
      </p:pic>
      <p:sp>
        <p:nvSpPr>
          <p:cNvPr id="10" name="Content Placeholder 2"/>
          <p:cNvSpPr txBox="1">
            <a:spLocks/>
          </p:cNvSpPr>
          <p:nvPr/>
        </p:nvSpPr>
        <p:spPr>
          <a:xfrm>
            <a:off x="381000" y="4016827"/>
            <a:ext cx="4114800" cy="2133601"/>
          </a:xfrm>
          <a:prstGeom prst="rect">
            <a:avLst/>
          </a:prstGeom>
          <a:solidFill>
            <a:schemeClr val="accent1">
              <a:lumMod val="20000"/>
              <a:lumOff val="80000"/>
            </a:schemeClr>
          </a:solidFill>
          <a:ln>
            <a:solidFill>
              <a:schemeClr val="bg2">
                <a:lumMod val="50000"/>
              </a:schemeClr>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i="1" u="sng" dirty="0" smtClean="0">
                <a:solidFill>
                  <a:srgbClr val="C00000"/>
                </a:solidFill>
              </a:rPr>
              <a:t>Role of </a:t>
            </a:r>
            <a:r>
              <a:rPr lang="en-GB" i="1" u="sng" dirty="0" err="1" smtClean="0">
                <a:solidFill>
                  <a:srgbClr val="C00000"/>
                </a:solidFill>
              </a:rPr>
              <a:t>lacZ</a:t>
            </a:r>
            <a:r>
              <a:rPr lang="en-GB" i="1" u="sng" dirty="0" smtClean="0">
                <a:solidFill>
                  <a:srgbClr val="C00000"/>
                </a:solidFill>
              </a:rPr>
              <a:t> </a:t>
            </a:r>
            <a:r>
              <a:rPr lang="en-GB" u="sng" dirty="0">
                <a:solidFill>
                  <a:srgbClr val="C00000"/>
                </a:solidFill>
              </a:rPr>
              <a:t>gene </a:t>
            </a:r>
            <a:r>
              <a:rPr lang="en-GB" dirty="0" smtClean="0"/>
              <a:t>: </a:t>
            </a:r>
          </a:p>
          <a:p>
            <a:pPr marL="0" indent="0">
              <a:buNone/>
            </a:pPr>
            <a:r>
              <a:rPr lang="en-GB" dirty="0" smtClean="0"/>
              <a:t>to produce the enzyme</a:t>
            </a:r>
          </a:p>
          <a:p>
            <a:pPr marL="0" indent="0">
              <a:buNone/>
            </a:pPr>
            <a:r>
              <a:rPr lang="en-GB" dirty="0" smtClean="0">
                <a:solidFill>
                  <a:srgbClr val="FF0000"/>
                </a:solidFill>
                <a:sym typeface="Symbol"/>
              </a:rPr>
              <a:t></a:t>
            </a:r>
            <a:r>
              <a:rPr lang="en-GB" dirty="0" smtClean="0">
                <a:solidFill>
                  <a:srgbClr val="FF0000"/>
                </a:solidFill>
              </a:rPr>
              <a:t>-</a:t>
            </a:r>
            <a:r>
              <a:rPr lang="en-GB" dirty="0" err="1" smtClean="0">
                <a:solidFill>
                  <a:srgbClr val="FF0000"/>
                </a:solidFill>
              </a:rPr>
              <a:t>galactosidase</a:t>
            </a:r>
            <a:r>
              <a:rPr lang="en-GB" dirty="0" smtClean="0"/>
              <a:t>, that enables the cells to metabolise the sugar X-gal</a:t>
            </a:r>
            <a:endParaRPr lang="ga-IE" sz="2800" dirty="0"/>
          </a:p>
        </p:txBody>
      </p:sp>
    </p:spTree>
    <p:extLst>
      <p:ext uri="{BB962C8B-B14F-4D97-AF65-F5344CB8AC3E}">
        <p14:creationId xmlns="" xmlns:p14="http://schemas.microsoft.com/office/powerpoint/2010/main" val="381148902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2657" y="29029"/>
            <a:ext cx="8991600" cy="1143000"/>
          </a:xfrm>
        </p:spPr>
        <p:txBody>
          <a:bodyPr>
            <a:normAutofit fontScale="90000"/>
          </a:bodyPr>
          <a:lstStyle/>
          <a:p>
            <a:r>
              <a:rPr lang="en-GB" dirty="0" smtClean="0"/>
              <a:t>As all cells with plasmids survive, it is </a:t>
            </a:r>
            <a:r>
              <a:rPr lang="en-GB" i="1" u="sng" dirty="0" smtClean="0">
                <a:solidFill>
                  <a:srgbClr val="C00000"/>
                </a:solidFill>
              </a:rPr>
              <a:t>not</a:t>
            </a:r>
            <a:r>
              <a:rPr lang="en-GB" dirty="0" smtClean="0"/>
              <a:t> selection but </a:t>
            </a:r>
            <a:r>
              <a:rPr lang="en-GB" dirty="0" smtClean="0">
                <a:solidFill>
                  <a:srgbClr val="FF0000"/>
                </a:solidFill>
              </a:rPr>
              <a:t>Genetic Screening</a:t>
            </a:r>
            <a:endParaRPr lang="en-GB" dirty="0">
              <a:solidFill>
                <a:srgbClr val="FF0000"/>
              </a:solidFill>
            </a:endParaRPr>
          </a:p>
        </p:txBody>
      </p:sp>
      <p:sp>
        <p:nvSpPr>
          <p:cNvPr id="3" name="Content Placeholder 2"/>
          <p:cNvSpPr>
            <a:spLocks noGrp="1"/>
          </p:cNvSpPr>
          <p:nvPr>
            <p:ph idx="1"/>
          </p:nvPr>
        </p:nvSpPr>
        <p:spPr>
          <a:xfrm>
            <a:off x="381000" y="1524000"/>
            <a:ext cx="4953000" cy="5029200"/>
          </a:xfrm>
        </p:spPr>
        <p:txBody>
          <a:bodyPr>
            <a:normAutofit/>
          </a:bodyPr>
          <a:lstStyle/>
          <a:p>
            <a:r>
              <a:rPr lang="en-GB" dirty="0" smtClean="0"/>
              <a:t>bacteria that </a:t>
            </a:r>
            <a:r>
              <a:rPr lang="en-GB" dirty="0" smtClean="0">
                <a:solidFill>
                  <a:srgbClr val="C00000"/>
                </a:solidFill>
              </a:rPr>
              <a:t>do not</a:t>
            </a:r>
            <a:r>
              <a:rPr lang="en-GB" dirty="0" smtClean="0"/>
              <a:t> contain vectors are eliminated :</a:t>
            </a:r>
          </a:p>
          <a:p>
            <a:pPr marL="1155700">
              <a:buFont typeface="Wingdings" panose="05000000000000000000" pitchFamily="2" charset="2"/>
              <a:buChar char="§"/>
            </a:pPr>
            <a:r>
              <a:rPr lang="en-GB" dirty="0" smtClean="0"/>
              <a:t>as medium contains antibiotic</a:t>
            </a:r>
          </a:p>
          <a:p>
            <a:endParaRPr lang="en-GB" dirty="0" smtClean="0"/>
          </a:p>
          <a:p>
            <a:r>
              <a:rPr lang="en-GB" dirty="0" smtClean="0"/>
              <a:t>colonies are identified from their </a:t>
            </a:r>
            <a:r>
              <a:rPr lang="en-GB" dirty="0" smtClean="0">
                <a:solidFill>
                  <a:srgbClr val="FF0000"/>
                </a:solidFill>
              </a:rPr>
              <a:t>colour</a:t>
            </a:r>
          </a:p>
        </p:txBody>
      </p:sp>
      <p:pic>
        <p:nvPicPr>
          <p:cNvPr id="4" name="Picture 10" descr="figure_09_11_labeled"/>
          <p:cNvPicPr>
            <a:picLocks noChangeAspect="1" noChangeArrowheads="1"/>
          </p:cNvPicPr>
          <p:nvPr/>
        </p:nvPicPr>
        <p:blipFill>
          <a:blip r:embed="rId3" cstate="print"/>
          <a:srcRect l="58005" t="48192" b="8356"/>
          <a:stretch>
            <a:fillRect/>
          </a:stretch>
        </p:blipFill>
        <p:spPr bwMode="auto">
          <a:xfrm>
            <a:off x="5210629" y="1524000"/>
            <a:ext cx="3568303" cy="4800600"/>
          </a:xfrm>
          <a:prstGeom prst="rect">
            <a:avLst/>
          </a:prstGeom>
          <a:noFill/>
          <a:ln w="9525">
            <a:noFill/>
            <a:miter lim="800000"/>
            <a:headEnd/>
            <a:tailEnd/>
          </a:ln>
        </p:spPr>
      </p:pic>
    </p:spTree>
    <p:extLst>
      <p:ext uri="{BB962C8B-B14F-4D97-AF65-F5344CB8AC3E}">
        <p14:creationId xmlns="" xmlns:p14="http://schemas.microsoft.com/office/powerpoint/2010/main" val="137427940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GB" dirty="0" smtClean="0"/>
              <a:t>Inserting the foreign gene in a plasmid having the </a:t>
            </a:r>
            <a:r>
              <a:rPr lang="en-GB" i="1" dirty="0" smtClean="0"/>
              <a:t>lac Z </a:t>
            </a:r>
            <a:r>
              <a:rPr lang="en-GB" dirty="0" smtClean="0"/>
              <a:t>gene </a:t>
            </a:r>
            <a:endParaRPr lang="en-US" dirty="0"/>
          </a:p>
        </p:txBody>
      </p:sp>
      <p:pic>
        <p:nvPicPr>
          <p:cNvPr id="5" name="Picture 1" descr="rav65819_17_03a"/>
          <p:cNvPicPr>
            <a:picLocks noChangeAspect="1" noChangeArrowheads="1"/>
          </p:cNvPicPr>
          <p:nvPr/>
        </p:nvPicPr>
        <p:blipFill>
          <a:blip r:embed="rId3" cstate="print"/>
          <a:srcRect l="2585" t="22771" r="54843" b="26840"/>
          <a:stretch>
            <a:fillRect/>
          </a:stretch>
        </p:blipFill>
        <p:spPr bwMode="auto">
          <a:xfrm>
            <a:off x="400304" y="1524000"/>
            <a:ext cx="8238743" cy="4038600"/>
          </a:xfrm>
          <a:prstGeom prst="rect">
            <a:avLst/>
          </a:prstGeom>
          <a:noFill/>
        </p:spPr>
      </p:pic>
    </p:spTree>
    <p:extLst>
      <p:ext uri="{BB962C8B-B14F-4D97-AF65-F5344CB8AC3E}">
        <p14:creationId xmlns="" xmlns:p14="http://schemas.microsoft.com/office/powerpoint/2010/main" val="37542392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533400"/>
            <a:ext cx="7391400" cy="685800"/>
          </a:xfrm>
          <a:solidFill>
            <a:schemeClr val="bg1"/>
          </a:solidFill>
        </p:spPr>
        <p:txBody>
          <a:bodyPr>
            <a:normAutofit fontScale="92500"/>
          </a:bodyPr>
          <a:lstStyle/>
          <a:p>
            <a:pPr>
              <a:buNone/>
            </a:pPr>
            <a:r>
              <a:rPr lang="en-GB" dirty="0" smtClean="0"/>
              <a:t>Active </a:t>
            </a:r>
            <a:r>
              <a:rPr lang="en-GB" i="1" dirty="0" err="1" smtClean="0"/>
              <a:t>lac</a:t>
            </a:r>
            <a:r>
              <a:rPr lang="en-GB" dirty="0" err="1" smtClean="0"/>
              <a:t>Z</a:t>
            </a:r>
            <a:r>
              <a:rPr lang="en-GB" dirty="0" smtClean="0"/>
              <a:t> gene: X-gal used = </a:t>
            </a:r>
            <a:r>
              <a:rPr lang="en-GB" dirty="0" smtClean="0">
                <a:solidFill>
                  <a:srgbClr val="FF0000"/>
                </a:solidFill>
              </a:rPr>
              <a:t>BLUE</a:t>
            </a:r>
            <a:r>
              <a:rPr lang="en-GB" dirty="0" smtClean="0"/>
              <a:t> colony</a:t>
            </a:r>
          </a:p>
          <a:p>
            <a:pPr>
              <a:buNone/>
            </a:pPr>
            <a:endParaRPr lang="en-GB" dirty="0" smtClean="0"/>
          </a:p>
        </p:txBody>
      </p:sp>
      <p:pic>
        <p:nvPicPr>
          <p:cNvPr id="27649" name="Picture 1" descr="rav65819_17_03a"/>
          <p:cNvPicPr>
            <a:picLocks noChangeAspect="1" noChangeArrowheads="1"/>
          </p:cNvPicPr>
          <p:nvPr/>
        </p:nvPicPr>
        <p:blipFill>
          <a:blip r:embed="rId3" cstate="print"/>
          <a:srcRect l="34055" t="10678" b="10716"/>
          <a:stretch>
            <a:fillRect/>
          </a:stretch>
        </p:blipFill>
        <p:spPr bwMode="auto">
          <a:xfrm>
            <a:off x="381000" y="1219200"/>
            <a:ext cx="8489462" cy="4419600"/>
          </a:xfrm>
          <a:prstGeom prst="rect">
            <a:avLst/>
          </a:prstGeom>
          <a:noFill/>
        </p:spPr>
      </p:pic>
      <p:sp>
        <p:nvSpPr>
          <p:cNvPr id="6" name="Content Placeholder 2"/>
          <p:cNvSpPr txBox="1">
            <a:spLocks/>
          </p:cNvSpPr>
          <p:nvPr/>
        </p:nvSpPr>
        <p:spPr>
          <a:xfrm>
            <a:off x="533400" y="5410200"/>
            <a:ext cx="8077200" cy="685800"/>
          </a:xfrm>
          <a:prstGeom prst="rect">
            <a:avLst/>
          </a:prstGeom>
          <a:solidFill>
            <a:schemeClr val="accent6">
              <a:lumMod val="50000"/>
            </a:schemeClr>
          </a:solidFill>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2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Inactive </a:t>
            </a:r>
            <a:r>
              <a:rPr kumimoji="0" lang="en-GB" sz="3200" b="1" i="1" u="none" strike="noStrike" kern="1200" cap="none" spc="0" normalizeH="0" baseline="0" noProof="0" dirty="0" err="1"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lac</a:t>
            </a:r>
            <a:r>
              <a:rPr kumimoji="0" lang="en-GB" sz="3200" b="1" i="0" u="none" strike="noStrike" kern="1200" cap="none" spc="0" normalizeH="0" baseline="0" noProof="0" dirty="0" err="1"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Z</a:t>
            </a:r>
            <a:r>
              <a:rPr kumimoji="0" lang="en-GB" sz="32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 gene: X-gal </a:t>
            </a:r>
            <a:r>
              <a:rPr kumimoji="0" lang="en-GB" sz="3200" b="1" i="1"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not</a:t>
            </a:r>
            <a:r>
              <a:rPr kumimoji="0" lang="en-GB" sz="32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 used = </a:t>
            </a:r>
            <a:r>
              <a:rPr kumimoji="0" lang="en-GB"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WHITE</a:t>
            </a:r>
            <a:r>
              <a:rPr kumimoji="0" lang="en-GB" sz="3200" b="1"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 colony</a:t>
            </a: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690245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4876800" cy="2209800"/>
          </a:xfrm>
          <a:solidFill>
            <a:schemeClr val="bg1"/>
          </a:solidFill>
        </p:spPr>
        <p:txBody>
          <a:bodyPr>
            <a:noAutofit/>
          </a:bodyPr>
          <a:lstStyle/>
          <a:p>
            <a:pPr marL="354013" lvl="2" indent="-342900">
              <a:buClr>
                <a:schemeClr val="tx2">
                  <a:lumMod val="60000"/>
                  <a:lumOff val="40000"/>
                </a:schemeClr>
              </a:buClr>
              <a:buSzPct val="70000"/>
              <a:buNone/>
            </a:pPr>
            <a:r>
              <a:rPr lang="en-GB" sz="2800" i="1" dirty="0" err="1" smtClean="0">
                <a:solidFill>
                  <a:srgbClr val="C00000"/>
                </a:solidFill>
              </a:rPr>
              <a:t>lacZ</a:t>
            </a:r>
            <a:r>
              <a:rPr lang="en-GB" sz="2800" i="1" dirty="0" smtClean="0">
                <a:solidFill>
                  <a:srgbClr val="C00000"/>
                </a:solidFill>
              </a:rPr>
              <a:t> </a:t>
            </a:r>
            <a:r>
              <a:rPr lang="en-GB" sz="2800" dirty="0" smtClean="0">
                <a:solidFill>
                  <a:srgbClr val="C00000"/>
                </a:solidFill>
              </a:rPr>
              <a:t>gene: </a:t>
            </a:r>
          </a:p>
          <a:p>
            <a:pPr marL="534988" lvl="2" indent="-168275">
              <a:buClr>
                <a:schemeClr val="tx2">
                  <a:lumMod val="60000"/>
                  <a:lumOff val="40000"/>
                </a:schemeClr>
              </a:buClr>
              <a:buSzPct val="70000"/>
              <a:buFontTx/>
              <a:buChar char="-"/>
            </a:pPr>
            <a:r>
              <a:rPr lang="en-GB" sz="2800" dirty="0" smtClean="0"/>
              <a:t>is intact </a:t>
            </a:r>
          </a:p>
          <a:p>
            <a:pPr marL="534988" lvl="2" indent="-168275">
              <a:buClr>
                <a:schemeClr val="tx2">
                  <a:lumMod val="60000"/>
                  <a:lumOff val="40000"/>
                </a:schemeClr>
              </a:buClr>
              <a:buSzPct val="70000"/>
              <a:buFontTx/>
              <a:buChar char="-"/>
            </a:pPr>
            <a:r>
              <a:rPr lang="en-GB" sz="2800" dirty="0" smtClean="0"/>
              <a:t>produces </a:t>
            </a:r>
            <a:r>
              <a:rPr lang="en-GB" sz="2800" dirty="0" smtClean="0">
                <a:solidFill>
                  <a:srgbClr val="7030A0"/>
                </a:solidFill>
                <a:sym typeface="Symbol"/>
              </a:rPr>
              <a:t></a:t>
            </a:r>
            <a:r>
              <a:rPr lang="en-GB" sz="2800" dirty="0" smtClean="0">
                <a:solidFill>
                  <a:srgbClr val="7030A0"/>
                </a:solidFill>
              </a:rPr>
              <a:t>-</a:t>
            </a:r>
            <a:r>
              <a:rPr lang="en-GB" sz="2800" dirty="0" err="1" smtClean="0">
                <a:solidFill>
                  <a:srgbClr val="7030A0"/>
                </a:solidFill>
              </a:rPr>
              <a:t>galactosidase</a:t>
            </a:r>
            <a:r>
              <a:rPr lang="en-GB" sz="2800" dirty="0" smtClean="0">
                <a:solidFill>
                  <a:srgbClr val="7030A0"/>
                </a:solidFill>
              </a:rPr>
              <a:t>  </a:t>
            </a:r>
          </a:p>
          <a:p>
            <a:pPr marL="534988" lvl="2" indent="-168275">
              <a:buClr>
                <a:schemeClr val="tx2">
                  <a:lumMod val="60000"/>
                  <a:lumOff val="40000"/>
                </a:schemeClr>
              </a:buClr>
              <a:buSzPct val="70000"/>
              <a:buFontTx/>
              <a:buChar char="-"/>
            </a:pPr>
            <a:r>
              <a:rPr lang="en-GB" sz="2800" dirty="0" smtClean="0"/>
              <a:t>sugar X-gal is used [BLUE]</a:t>
            </a:r>
            <a:endParaRPr lang="en-US" sz="2800" dirty="0" smtClean="0">
              <a:solidFill>
                <a:schemeClr val="accent6">
                  <a:lumMod val="75000"/>
                </a:schemeClr>
              </a:solidFill>
            </a:endParaRPr>
          </a:p>
          <a:p>
            <a:endParaRPr lang="en-GB" sz="2800" dirty="0" smtClean="0"/>
          </a:p>
        </p:txBody>
      </p:sp>
      <p:pic>
        <p:nvPicPr>
          <p:cNvPr id="5" name="Picture 1" descr="rav65819_17_03a"/>
          <p:cNvPicPr>
            <a:picLocks noChangeAspect="1" noChangeArrowheads="1"/>
          </p:cNvPicPr>
          <p:nvPr/>
        </p:nvPicPr>
        <p:blipFill>
          <a:blip r:embed="rId3" cstate="print"/>
          <a:srcRect l="2585" t="31941" r="88832" b="44897"/>
          <a:stretch>
            <a:fillRect/>
          </a:stretch>
        </p:blipFill>
        <p:spPr bwMode="auto">
          <a:xfrm>
            <a:off x="5638800" y="381000"/>
            <a:ext cx="1219200" cy="1362635"/>
          </a:xfrm>
          <a:prstGeom prst="rect">
            <a:avLst/>
          </a:prstGeom>
          <a:noFill/>
        </p:spPr>
      </p:pic>
      <p:sp>
        <p:nvSpPr>
          <p:cNvPr id="11" name="Content Placeholder 2"/>
          <p:cNvSpPr txBox="1">
            <a:spLocks/>
          </p:cNvSpPr>
          <p:nvPr/>
        </p:nvSpPr>
        <p:spPr>
          <a:xfrm>
            <a:off x="609600" y="3962400"/>
            <a:ext cx="5410200" cy="2286000"/>
          </a:xfrm>
          <a:prstGeom prst="rect">
            <a:avLst/>
          </a:prstGeom>
          <a:solidFill>
            <a:schemeClr val="bg1"/>
          </a:solidFill>
        </p:spPr>
        <p:txBody>
          <a:bodyPr vert="horz" lIns="91440" tIns="45720" rIns="91440" bIns="45720" rtlCol="0">
            <a:normAutofit fontScale="92500" lnSpcReduction="10000"/>
          </a:bodyPr>
          <a:lstStyle/>
          <a:p>
            <a:pPr marL="354013" marR="0" lvl="2"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Arial" pitchFamily="34" charset="0"/>
              <a:buNone/>
              <a:tabLst/>
              <a:defRPr/>
            </a:pPr>
            <a:r>
              <a:rPr kumimoji="0" lang="en-GB" sz="3000" b="1" i="1" u="none" strike="noStrike" kern="1200" cap="none" spc="0" normalizeH="0" baseline="0" noProof="0" dirty="0" err="1" smtClean="0">
                <a:ln>
                  <a:noFill/>
                </a:ln>
                <a:solidFill>
                  <a:srgbClr val="C00000"/>
                </a:solidFill>
                <a:effectLst/>
                <a:uLnTx/>
                <a:uFillTx/>
                <a:latin typeface="+mn-lt"/>
                <a:ea typeface="+mn-ea"/>
                <a:cs typeface="+mn-cs"/>
              </a:rPr>
              <a:t>lacZ</a:t>
            </a:r>
            <a:r>
              <a:rPr kumimoji="0" lang="en-GB" sz="3000" b="1" i="1" u="none" strike="noStrike" kern="1200" cap="none" spc="0" normalizeH="0" baseline="0" noProof="0" dirty="0" smtClean="0">
                <a:ln>
                  <a:noFill/>
                </a:ln>
                <a:solidFill>
                  <a:srgbClr val="C00000"/>
                </a:solidFill>
                <a:effectLst/>
                <a:uLnTx/>
                <a:uFillTx/>
                <a:latin typeface="+mn-lt"/>
                <a:ea typeface="+mn-ea"/>
                <a:cs typeface="+mn-cs"/>
              </a:rPr>
              <a:t> </a:t>
            </a:r>
            <a:r>
              <a:rPr kumimoji="0" lang="en-GB" sz="3000" b="1" i="0" u="none" strike="noStrike" kern="1200" cap="none" spc="0" normalizeH="0" baseline="0" noProof="0" dirty="0" smtClean="0">
                <a:ln>
                  <a:noFill/>
                </a:ln>
                <a:solidFill>
                  <a:srgbClr val="C00000"/>
                </a:solidFill>
                <a:effectLst/>
                <a:uLnTx/>
                <a:uFillTx/>
                <a:latin typeface="+mn-lt"/>
                <a:ea typeface="+mn-ea"/>
                <a:cs typeface="+mn-cs"/>
              </a:rPr>
              <a:t>gene: </a:t>
            </a:r>
          </a:p>
          <a:p>
            <a:pPr marL="534988" marR="0" lvl="2" indent="-168275" algn="l" defTabSz="914400" rtl="0" eaLnBrk="1" fontAlgn="auto" latinLnBrk="0" hangingPunct="1">
              <a:lnSpc>
                <a:spcPct val="100000"/>
              </a:lnSpc>
              <a:spcBef>
                <a:spcPct val="20000"/>
              </a:spcBef>
              <a:spcAft>
                <a:spcPts val="0"/>
              </a:spcAft>
              <a:buClr>
                <a:schemeClr val="tx2">
                  <a:lumMod val="60000"/>
                  <a:lumOff val="40000"/>
                </a:schemeClr>
              </a:buClr>
              <a:buSzPct val="70000"/>
              <a:buFontTx/>
              <a:buChar char="-"/>
              <a:tabLst/>
              <a:defRPr/>
            </a:pPr>
            <a:r>
              <a:rPr kumimoji="0" lang="en-GB" sz="3000" b="1" i="0" u="none" strike="noStrike" kern="1200" cap="none" spc="0" normalizeH="0" baseline="0" noProof="0" dirty="0" smtClean="0">
                <a:ln>
                  <a:noFill/>
                </a:ln>
                <a:solidFill>
                  <a:schemeClr val="tx1"/>
                </a:solidFill>
                <a:effectLst/>
                <a:uLnTx/>
                <a:uFillTx/>
                <a:latin typeface="+mn-lt"/>
                <a:ea typeface="+mn-ea"/>
                <a:cs typeface="+mn-cs"/>
              </a:rPr>
              <a:t>is inactive </a:t>
            </a:r>
          </a:p>
          <a:p>
            <a:pPr marL="534988" marR="0" lvl="2" indent="-168275" algn="l" defTabSz="914400" rtl="0" eaLnBrk="1" fontAlgn="auto" latinLnBrk="0" hangingPunct="1">
              <a:lnSpc>
                <a:spcPct val="100000"/>
              </a:lnSpc>
              <a:spcBef>
                <a:spcPct val="20000"/>
              </a:spcBef>
              <a:spcAft>
                <a:spcPts val="0"/>
              </a:spcAft>
              <a:buClr>
                <a:schemeClr val="tx2">
                  <a:lumMod val="60000"/>
                  <a:lumOff val="40000"/>
                </a:schemeClr>
              </a:buClr>
              <a:buSzPct val="70000"/>
              <a:buFontTx/>
              <a:buChar char="-"/>
              <a:tabLst/>
              <a:defRPr/>
            </a:pPr>
            <a:r>
              <a:rPr lang="en-GB" sz="3000" b="1" dirty="0" smtClean="0">
                <a:sym typeface="Symbol"/>
              </a:rPr>
              <a:t>n</a:t>
            </a:r>
            <a:r>
              <a:rPr kumimoji="0" lang="en-GB" sz="3000" b="1" i="0" u="none" strike="noStrike" kern="1200" cap="none" spc="0" normalizeH="0" baseline="0" noProof="0" dirty="0" smtClean="0">
                <a:ln>
                  <a:noFill/>
                </a:ln>
                <a:effectLst/>
                <a:uLnTx/>
                <a:uFillTx/>
                <a:latin typeface="+mn-lt"/>
                <a:ea typeface="+mn-ea"/>
                <a:cs typeface="+mn-cs"/>
                <a:sym typeface="Symbol"/>
              </a:rPr>
              <a:t>o</a:t>
            </a:r>
            <a:r>
              <a:rPr kumimoji="0" lang="en-GB" sz="3000" b="1" i="0" u="none" strike="noStrike" kern="1200" cap="none" spc="0" normalizeH="0" baseline="0" noProof="0" dirty="0" smtClean="0">
                <a:ln>
                  <a:noFill/>
                </a:ln>
                <a:solidFill>
                  <a:srgbClr val="7030A0"/>
                </a:solidFill>
                <a:effectLst/>
                <a:uLnTx/>
                <a:uFillTx/>
                <a:latin typeface="+mn-lt"/>
                <a:ea typeface="+mn-ea"/>
                <a:cs typeface="+mn-cs"/>
                <a:sym typeface="Symbol"/>
              </a:rPr>
              <a:t> </a:t>
            </a:r>
            <a:r>
              <a:rPr kumimoji="0" lang="en-GB" sz="3000" b="1" i="0" u="none" strike="noStrike" kern="1200" cap="none" spc="0" normalizeH="0" baseline="0" noProof="0" dirty="0" smtClean="0">
                <a:ln>
                  <a:noFill/>
                </a:ln>
                <a:solidFill>
                  <a:srgbClr val="7030A0"/>
                </a:solidFill>
                <a:effectLst/>
                <a:uLnTx/>
                <a:uFillTx/>
                <a:latin typeface="+mn-lt"/>
                <a:ea typeface="+mn-ea"/>
                <a:cs typeface="+mn-cs"/>
              </a:rPr>
              <a:t>-</a:t>
            </a:r>
            <a:r>
              <a:rPr kumimoji="0" lang="en-GB" sz="3000" b="1" i="0" u="none" strike="noStrike" kern="1200" cap="none" spc="0" normalizeH="0" baseline="0" noProof="0" dirty="0" err="1" smtClean="0">
                <a:ln>
                  <a:noFill/>
                </a:ln>
                <a:solidFill>
                  <a:srgbClr val="7030A0"/>
                </a:solidFill>
                <a:effectLst/>
                <a:uLnTx/>
                <a:uFillTx/>
                <a:latin typeface="+mn-lt"/>
                <a:ea typeface="+mn-ea"/>
                <a:cs typeface="+mn-cs"/>
              </a:rPr>
              <a:t>galactosidase</a:t>
            </a:r>
            <a:r>
              <a:rPr kumimoji="0" lang="en-GB" sz="3000" b="1" i="0" u="none" strike="noStrike" kern="1200" cap="none" spc="0" normalizeH="0" baseline="0" noProof="0" dirty="0" smtClean="0">
                <a:ln>
                  <a:noFill/>
                </a:ln>
                <a:solidFill>
                  <a:srgbClr val="7030A0"/>
                </a:solidFill>
                <a:effectLst/>
                <a:uLnTx/>
                <a:uFillTx/>
                <a:latin typeface="+mn-lt"/>
                <a:ea typeface="+mn-ea"/>
                <a:cs typeface="+mn-cs"/>
              </a:rPr>
              <a:t>  </a:t>
            </a:r>
          </a:p>
          <a:p>
            <a:pPr marL="534988" marR="0" lvl="2" indent="-168275" algn="l" defTabSz="914400" rtl="0" eaLnBrk="1" fontAlgn="auto" latinLnBrk="0" hangingPunct="1">
              <a:lnSpc>
                <a:spcPct val="100000"/>
              </a:lnSpc>
              <a:spcBef>
                <a:spcPct val="20000"/>
              </a:spcBef>
              <a:spcAft>
                <a:spcPts val="0"/>
              </a:spcAft>
              <a:buClr>
                <a:schemeClr val="tx2">
                  <a:lumMod val="60000"/>
                  <a:lumOff val="40000"/>
                </a:schemeClr>
              </a:buClr>
              <a:buSzPct val="70000"/>
              <a:buFontTx/>
              <a:buChar char="-"/>
              <a:tabLst/>
              <a:defRPr/>
            </a:pPr>
            <a:r>
              <a:rPr kumimoji="0" lang="en-GB" sz="3000" b="1" i="0" u="none" strike="noStrike" kern="1200" cap="none" spc="0" normalizeH="0" baseline="0" noProof="0" dirty="0" smtClean="0">
                <a:ln>
                  <a:noFill/>
                </a:ln>
                <a:solidFill>
                  <a:schemeClr val="tx1"/>
                </a:solidFill>
                <a:effectLst/>
                <a:uLnTx/>
                <a:uFillTx/>
                <a:latin typeface="+mn-lt"/>
                <a:ea typeface="+mn-ea"/>
                <a:cs typeface="+mn-cs"/>
              </a:rPr>
              <a:t>sugar X-gal is not used [WHITE] </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Char char="q"/>
              <a:tabLst/>
              <a:defRPr/>
            </a:pP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4" cstate="print"/>
          <a:srcRect/>
          <a:stretch>
            <a:fillRect/>
          </a:stretch>
        </p:blipFill>
        <p:spPr bwMode="auto">
          <a:xfrm>
            <a:off x="3779715" y="3505200"/>
            <a:ext cx="1068510" cy="1333500"/>
          </a:xfrm>
          <a:prstGeom prst="rect">
            <a:avLst/>
          </a:prstGeom>
          <a:noFill/>
          <a:ln w="9525">
            <a:noFill/>
            <a:miter lim="800000"/>
            <a:headEnd/>
            <a:tailEnd/>
          </a:ln>
        </p:spPr>
      </p:pic>
      <p:sp>
        <p:nvSpPr>
          <p:cNvPr id="13" name="TextBox 12"/>
          <p:cNvSpPr txBox="1"/>
          <p:nvPr/>
        </p:nvSpPr>
        <p:spPr>
          <a:xfrm>
            <a:off x="2362200" y="3276600"/>
            <a:ext cx="1143000" cy="646331"/>
          </a:xfrm>
          <a:prstGeom prst="rect">
            <a:avLst/>
          </a:prstGeom>
          <a:noFill/>
        </p:spPr>
        <p:txBody>
          <a:bodyPr wrap="square" rtlCol="0">
            <a:spAutoFit/>
          </a:bodyPr>
          <a:lstStyle/>
          <a:p>
            <a:r>
              <a:rPr lang="en-GB" b="1" dirty="0" smtClean="0"/>
              <a:t>Foreign DNA</a:t>
            </a:r>
            <a:endParaRPr lang="en-GB" b="1" dirty="0"/>
          </a:p>
        </p:txBody>
      </p:sp>
      <p:cxnSp>
        <p:nvCxnSpPr>
          <p:cNvPr id="15" name="Straight Connector 14"/>
          <p:cNvCxnSpPr/>
          <p:nvPr/>
        </p:nvCxnSpPr>
        <p:spPr>
          <a:xfrm flipH="1" flipV="1">
            <a:off x="3200400" y="3657600"/>
            <a:ext cx="9906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descr="http://2.bp.blogspot.com/__ApmeN7GzEA/S_soCJ2Q8AI/AAAAAAAAAKI/qTxuZp19wrk/s1600/b3928.jpg"/>
          <p:cNvPicPr>
            <a:picLocks noChangeAspect="1" noChangeArrowheads="1"/>
          </p:cNvPicPr>
          <p:nvPr/>
        </p:nvPicPr>
        <p:blipFill>
          <a:blip r:embed="rId5" cstate="print"/>
          <a:srcRect/>
          <a:stretch>
            <a:fillRect/>
          </a:stretch>
        </p:blipFill>
        <p:spPr bwMode="auto">
          <a:xfrm>
            <a:off x="5562600" y="1828800"/>
            <a:ext cx="3417570" cy="2971800"/>
          </a:xfrm>
          <a:prstGeom prst="rect">
            <a:avLst/>
          </a:prstGeom>
          <a:noFill/>
        </p:spPr>
      </p:pic>
      <p:cxnSp>
        <p:nvCxnSpPr>
          <p:cNvPr id="12" name="Straight Connector 11"/>
          <p:cNvCxnSpPr/>
          <p:nvPr/>
        </p:nvCxnSpPr>
        <p:spPr>
          <a:xfrm flipV="1">
            <a:off x="5867400" y="4038600"/>
            <a:ext cx="1676400" cy="175260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477000" y="3124200"/>
            <a:ext cx="228599"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a:stCxn id="17" idx="1"/>
          </p:cNvCxnSpPr>
          <p:nvPr/>
        </p:nvCxnSpPr>
        <p:spPr>
          <a:xfrm flipH="1" flipV="1">
            <a:off x="5257800" y="2362200"/>
            <a:ext cx="1252678" cy="78431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212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CLONING</a:t>
            </a:r>
            <a:endParaRPr lang="en-US" dirty="0"/>
          </a:p>
        </p:txBody>
      </p:sp>
      <p:sp>
        <p:nvSpPr>
          <p:cNvPr id="3" name="Content Placeholder 2"/>
          <p:cNvSpPr>
            <a:spLocks noGrp="1"/>
          </p:cNvSpPr>
          <p:nvPr>
            <p:ph idx="1"/>
          </p:nvPr>
        </p:nvSpPr>
        <p:spPr/>
        <p:txBody>
          <a:bodyPr/>
          <a:lstStyle/>
          <a:p>
            <a:pPr algn="just"/>
            <a:r>
              <a:rPr lang="en-US" dirty="0" smtClean="0"/>
              <a:t>An alien DNA is linked with the origin of replication, so that, this alien piece of DNA can replicate and multiply itself in the host organism.</a:t>
            </a:r>
          </a:p>
          <a:p>
            <a:pPr algn="just"/>
            <a:r>
              <a:rPr lang="en-US" dirty="0" smtClean="0"/>
              <a:t> This can also be called as </a:t>
            </a:r>
            <a:r>
              <a:rPr lang="en-US" b="1" dirty="0" smtClean="0"/>
              <a:t>cloning or </a:t>
            </a:r>
            <a:r>
              <a:rPr lang="en-US" dirty="0" smtClean="0"/>
              <a:t>making multiple identical copies of any template DNA.</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3"/>
          <p:cNvSpPr txBox="1">
            <a:spLocks/>
          </p:cNvSpPr>
          <p:nvPr/>
        </p:nvSpPr>
        <p:spPr>
          <a:xfrm>
            <a:off x="381000" y="1752600"/>
            <a:ext cx="4343400" cy="990600"/>
          </a:xfrm>
          <a:prstGeom prst="rect">
            <a:avLst/>
          </a:prstGeom>
          <a:solidFill>
            <a:schemeClr val="bg1"/>
          </a:solidFill>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US" sz="2800" b="1" dirty="0" smtClean="0">
                <a:solidFill>
                  <a:schemeClr val="tx2">
                    <a:lumMod val="60000"/>
                    <a:lumOff val="40000"/>
                  </a:schemeClr>
                </a:solidFill>
              </a:rPr>
              <a:t>bacteria with recombinant DNA are </a:t>
            </a:r>
            <a:r>
              <a:rPr lang="en-US" sz="2800" b="1" dirty="0" smtClean="0">
                <a:solidFill>
                  <a:schemeClr val="accent3">
                    <a:lumMod val="50000"/>
                  </a:schemeClr>
                </a:solidFill>
              </a:rPr>
              <a:t>ki</a:t>
            </a:r>
            <a:r>
              <a:rPr lang="en-US" sz="2800" b="1" u="sng" dirty="0" smtClean="0">
                <a:solidFill>
                  <a:schemeClr val="accent3">
                    <a:lumMod val="50000"/>
                  </a:schemeClr>
                </a:solidFill>
              </a:rPr>
              <a:t>l</a:t>
            </a:r>
            <a:r>
              <a:rPr lang="en-US" sz="2800" b="1" dirty="0" smtClean="0">
                <a:solidFill>
                  <a:schemeClr val="accent3">
                    <a:lumMod val="50000"/>
                  </a:schemeClr>
                </a:solidFill>
              </a:rPr>
              <a:t>led</a:t>
            </a:r>
            <a:endParaRPr kumimoji="0" lang="en-US" sz="2800" b="1" i="0" u="none" strike="noStrike" kern="1200" cap="none" spc="0" normalizeH="0" noProof="0" dirty="0" smtClean="0">
              <a:ln>
                <a:noFill/>
              </a:ln>
              <a:solidFill>
                <a:schemeClr val="accent3">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10" descr="figure_09_11_labeled"/>
          <p:cNvPicPr>
            <a:picLocks noChangeAspect="1" noChangeArrowheads="1"/>
          </p:cNvPicPr>
          <p:nvPr/>
        </p:nvPicPr>
        <p:blipFill>
          <a:blip r:embed="rId3" cstate="print"/>
          <a:srcRect l="58005" t="70694" b="8356"/>
          <a:stretch>
            <a:fillRect/>
          </a:stretch>
        </p:blipFill>
        <p:spPr bwMode="auto">
          <a:xfrm>
            <a:off x="5486400" y="2286000"/>
            <a:ext cx="3171825" cy="2057400"/>
          </a:xfrm>
          <a:prstGeom prst="rect">
            <a:avLst/>
          </a:prstGeom>
          <a:noFill/>
          <a:ln w="9525">
            <a:noFill/>
            <a:miter lim="800000"/>
            <a:headEnd/>
            <a:tailEnd/>
          </a:ln>
        </p:spPr>
      </p:pic>
      <p:sp>
        <p:nvSpPr>
          <p:cNvPr id="6" name="Content Placeholder 3"/>
          <p:cNvSpPr txBox="1">
            <a:spLocks/>
          </p:cNvSpPr>
          <p:nvPr/>
        </p:nvSpPr>
        <p:spPr>
          <a:xfrm>
            <a:off x="5181600" y="1066800"/>
            <a:ext cx="3657600" cy="1143000"/>
          </a:xfrm>
          <a:prstGeom prst="rect">
            <a:avLst/>
          </a:prstGeom>
          <a:solidFill>
            <a:schemeClr val="bg1"/>
          </a:solidFill>
        </p:spPr>
        <p:txBody>
          <a:bodyPr vert="horz" lIns="91440" tIns="45720" rIns="91440" bIns="45720" rtlCol="0">
            <a:normAutofit fontScale="77500" lnSpcReduction="20000"/>
          </a:bodyPr>
          <a:lstStyle/>
          <a:p>
            <a:pPr marL="0" marR="0" lvl="0" indent="0"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US" sz="3200" b="1" baseline="0" dirty="0" smtClean="0">
                <a:solidFill>
                  <a:schemeClr val="tx2">
                    <a:lumMod val="60000"/>
                    <a:lumOff val="40000"/>
                  </a:schemeClr>
                </a:solidFill>
              </a:rPr>
              <a:t>bacteria with plasmid &amp; those with recombinant DNA </a:t>
            </a:r>
            <a:r>
              <a:rPr lang="en-US" sz="3200" b="1" baseline="0" dirty="0" smtClean="0">
                <a:solidFill>
                  <a:srgbClr val="800000"/>
                </a:solidFill>
              </a:rPr>
              <a:t>survive</a:t>
            </a:r>
            <a:endParaRPr kumimoji="0" lang="en-US" sz="3200" b="1" i="0" u="none" strike="noStrike" kern="1200" cap="none" spc="0" normalizeH="0" baseline="0" noProof="0" dirty="0" smtClean="0">
              <a:ln>
                <a:noFill/>
              </a:ln>
              <a:solidFill>
                <a:srgbClr val="800000"/>
              </a:solidFill>
              <a:uLnTx/>
              <a:uFillTx/>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3"/>
          <p:cNvPicPr>
            <a:picLocks noChangeAspect="1" noChangeArrowheads="1"/>
          </p:cNvPicPr>
          <p:nvPr/>
        </p:nvPicPr>
        <p:blipFill>
          <a:blip r:embed="rId4" cstate="print"/>
          <a:srcRect/>
          <a:stretch>
            <a:fillRect/>
          </a:stretch>
        </p:blipFill>
        <p:spPr bwMode="auto">
          <a:xfrm>
            <a:off x="8001000" y="3200400"/>
            <a:ext cx="763221" cy="952500"/>
          </a:xfrm>
          <a:prstGeom prst="rect">
            <a:avLst/>
          </a:prstGeom>
          <a:noFill/>
          <a:ln w="9525">
            <a:noFill/>
            <a:miter lim="800000"/>
            <a:headEnd/>
            <a:tailEnd/>
          </a:ln>
        </p:spPr>
      </p:pic>
      <p:pic>
        <p:nvPicPr>
          <p:cNvPr id="11" name="Picture 1" descr="rav65819_17_03a"/>
          <p:cNvPicPr>
            <a:picLocks noChangeAspect="1" noChangeArrowheads="1"/>
          </p:cNvPicPr>
          <p:nvPr/>
        </p:nvPicPr>
        <p:blipFill>
          <a:blip r:embed="rId5" cstate="print"/>
          <a:srcRect l="2585" t="40000" r="88832" b="45033"/>
          <a:stretch>
            <a:fillRect/>
          </a:stretch>
        </p:blipFill>
        <p:spPr bwMode="auto">
          <a:xfrm>
            <a:off x="6096000" y="4800600"/>
            <a:ext cx="1066800" cy="770467"/>
          </a:xfrm>
          <a:prstGeom prst="rect">
            <a:avLst/>
          </a:prstGeom>
          <a:noFill/>
        </p:spPr>
      </p:pic>
      <p:pic>
        <p:nvPicPr>
          <p:cNvPr id="12" name="Picture 2" descr="http://ts4.mm.bing.net/images/thumbnail.aspx?q=1619200124623&amp;id=4af4dded571df5a8b2145eb0a40667e9&amp;url=http%3a%2f%2fwww.pnas.org%2fcontent%2f95%2f10%2f5752%2fF3.large.jpg"/>
          <p:cNvPicPr>
            <a:picLocks noChangeAspect="1" noChangeArrowheads="1"/>
          </p:cNvPicPr>
          <p:nvPr/>
        </p:nvPicPr>
        <p:blipFill>
          <a:blip r:embed="rId6" cstate="print"/>
          <a:srcRect t="12373"/>
          <a:stretch>
            <a:fillRect/>
          </a:stretch>
        </p:blipFill>
        <p:spPr bwMode="auto">
          <a:xfrm>
            <a:off x="533400" y="2743200"/>
            <a:ext cx="4425304" cy="2158619"/>
          </a:xfrm>
          <a:prstGeom prst="rect">
            <a:avLst/>
          </a:prstGeom>
          <a:noFill/>
        </p:spPr>
      </p:pic>
      <p:sp>
        <p:nvSpPr>
          <p:cNvPr id="13" name="TextBox 12"/>
          <p:cNvSpPr txBox="1"/>
          <p:nvPr/>
        </p:nvSpPr>
        <p:spPr>
          <a:xfrm>
            <a:off x="990600" y="4953000"/>
            <a:ext cx="1295400" cy="646331"/>
          </a:xfrm>
          <a:prstGeom prst="rect">
            <a:avLst/>
          </a:prstGeom>
          <a:noFill/>
        </p:spPr>
        <p:txBody>
          <a:bodyPr wrap="square" rtlCol="0">
            <a:spAutoFit/>
          </a:bodyPr>
          <a:lstStyle/>
          <a:p>
            <a:pPr algn="ctr"/>
            <a:r>
              <a:rPr lang="en-GB" b="1" dirty="0" err="1" smtClean="0"/>
              <a:t>Ampicillin</a:t>
            </a:r>
            <a:r>
              <a:rPr lang="en-GB" b="1" dirty="0" smtClean="0"/>
              <a:t> plate</a:t>
            </a:r>
            <a:endParaRPr lang="en-GB" b="1" dirty="0"/>
          </a:p>
        </p:txBody>
      </p:sp>
      <p:sp>
        <p:nvSpPr>
          <p:cNvPr id="14" name="Content Placeholder 3"/>
          <p:cNvSpPr txBox="1">
            <a:spLocks/>
          </p:cNvSpPr>
          <p:nvPr/>
        </p:nvSpPr>
        <p:spPr>
          <a:xfrm>
            <a:off x="5486400" y="304800"/>
            <a:ext cx="2743200" cy="685800"/>
          </a:xfrm>
          <a:prstGeom prst="rect">
            <a:avLst/>
          </a:prstGeom>
          <a:solidFill>
            <a:schemeClr val="accent1">
              <a:lumMod val="60000"/>
              <a:lumOff val="40000"/>
            </a:schemeClr>
          </a:solidFill>
        </p:spPr>
        <p:txBody>
          <a:bodyPr vert="horz" lIns="91440" tIns="45720" rIns="91440" bIns="45720" rtlCol="0">
            <a:normAutofit fontScale="92500"/>
          </a:bodyPr>
          <a:lstStyle/>
          <a:p>
            <a:pPr marL="0" marR="0" lvl="0" indent="0"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US" sz="3200" b="1" baseline="0" dirty="0" smtClean="0">
                <a:solidFill>
                  <a:srgbClr val="800000"/>
                </a:solidFill>
              </a:rPr>
              <a:t>Genetic screen</a:t>
            </a:r>
            <a:endParaRPr kumimoji="0" lang="en-US" sz="3200" b="1" i="0" u="none" strike="noStrike" kern="1200" cap="none" spc="0" normalizeH="0" baseline="0" noProof="0" dirty="0" smtClean="0">
              <a:ln>
                <a:noFill/>
              </a:ln>
              <a:solidFill>
                <a:srgbClr val="8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3"/>
          <p:cNvSpPr txBox="1">
            <a:spLocks/>
          </p:cNvSpPr>
          <p:nvPr/>
        </p:nvSpPr>
        <p:spPr>
          <a:xfrm>
            <a:off x="609600" y="914400"/>
            <a:ext cx="3810000" cy="762000"/>
          </a:xfrm>
          <a:prstGeom prst="rect">
            <a:avLst/>
          </a:prstGeom>
          <a:solidFill>
            <a:schemeClr val="accent1">
              <a:lumMod val="60000"/>
              <a:lumOff val="40000"/>
            </a:schemeClr>
          </a:solidFill>
        </p:spPr>
        <p:txBody>
          <a:bodyPr vert="horz" lIns="91440" tIns="45720" rIns="91440" bIns="45720" rtlCol="0">
            <a:normAutofit fontScale="92500"/>
          </a:bodyPr>
          <a:lstStyle/>
          <a:p>
            <a:pPr marL="0" marR="0" lvl="0" indent="0"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US" sz="4000" b="1" i="0" u="none" strike="noStrike" kern="1200" cap="none" spc="0" normalizeH="0" baseline="0" noProof="0" dirty="0" smtClean="0">
                <a:ln>
                  <a:noFill/>
                </a:ln>
                <a:solidFill>
                  <a:schemeClr val="accent3">
                    <a:lumMod val="50000"/>
                  </a:schemeClr>
                </a:solidFill>
                <a:uLnTx/>
                <a:uFillTx/>
                <a:latin typeface="+mn-lt"/>
                <a:ea typeface="+mn-ea"/>
                <a:cs typeface="+mn-cs"/>
              </a:rPr>
              <a:t>Genetic se</a:t>
            </a:r>
            <a:r>
              <a:rPr kumimoji="0" lang="en-US" sz="4000" b="1" i="0" u="sng" strike="noStrike" kern="1200" cap="none" spc="0" normalizeH="0" baseline="0" noProof="0" dirty="0" smtClean="0">
                <a:ln>
                  <a:noFill/>
                </a:ln>
                <a:solidFill>
                  <a:schemeClr val="accent3">
                    <a:lumMod val="50000"/>
                  </a:schemeClr>
                </a:solidFill>
                <a:uLnTx/>
                <a:uFillTx/>
                <a:latin typeface="+mn-lt"/>
                <a:ea typeface="+mn-ea"/>
                <a:cs typeface="+mn-cs"/>
              </a:rPr>
              <a:t>l</a:t>
            </a:r>
            <a:r>
              <a:rPr kumimoji="0" lang="en-US" sz="4000" b="1" i="0" u="none" strike="noStrike" kern="1200" cap="none" spc="0" normalizeH="0" baseline="0" noProof="0" dirty="0" smtClean="0">
                <a:ln>
                  <a:noFill/>
                </a:ln>
                <a:solidFill>
                  <a:schemeClr val="accent3">
                    <a:lumMod val="50000"/>
                  </a:schemeClr>
                </a:solidFill>
                <a:uLnTx/>
                <a:uFillTx/>
                <a:latin typeface="+mn-lt"/>
                <a:ea typeface="+mn-ea"/>
                <a:cs typeface="+mn-cs"/>
              </a:rPr>
              <a:t>ection</a:t>
            </a: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TextBox 15"/>
          <p:cNvSpPr txBox="1"/>
          <p:nvPr/>
        </p:nvSpPr>
        <p:spPr>
          <a:xfrm>
            <a:off x="3276600" y="4953000"/>
            <a:ext cx="1447800" cy="646331"/>
          </a:xfrm>
          <a:prstGeom prst="rect">
            <a:avLst/>
          </a:prstGeom>
          <a:noFill/>
        </p:spPr>
        <p:txBody>
          <a:bodyPr wrap="square" rtlCol="0">
            <a:spAutoFit/>
          </a:bodyPr>
          <a:lstStyle/>
          <a:p>
            <a:pPr algn="ctr"/>
            <a:r>
              <a:rPr lang="en-GB" b="1" dirty="0" smtClean="0"/>
              <a:t>Tetracycline plate</a:t>
            </a:r>
            <a:endParaRPr lang="en-GB" b="1" dirty="0"/>
          </a:p>
        </p:txBody>
      </p:sp>
      <p:sp>
        <p:nvSpPr>
          <p:cNvPr id="17" name="Down Arrow 16"/>
          <p:cNvSpPr/>
          <p:nvPr/>
        </p:nvSpPr>
        <p:spPr>
          <a:xfrm rot="10295651">
            <a:off x="3700521" y="2990786"/>
            <a:ext cx="304551"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867400" y="4419600"/>
            <a:ext cx="1447800" cy="369332"/>
          </a:xfrm>
          <a:prstGeom prst="rect">
            <a:avLst/>
          </a:prstGeom>
          <a:noFill/>
        </p:spPr>
        <p:txBody>
          <a:bodyPr wrap="square" rtlCol="0">
            <a:spAutoFit/>
          </a:bodyPr>
          <a:lstStyle/>
          <a:p>
            <a:pPr algn="ctr"/>
            <a:r>
              <a:rPr lang="en-GB" b="1" dirty="0" smtClean="0"/>
              <a:t>Blue colony</a:t>
            </a:r>
            <a:endParaRPr lang="en-GB" b="1" dirty="0"/>
          </a:p>
        </p:txBody>
      </p:sp>
      <p:cxnSp>
        <p:nvCxnSpPr>
          <p:cNvPr id="19" name="Straight Connector 18"/>
          <p:cNvCxnSpPr/>
          <p:nvPr/>
        </p:nvCxnSpPr>
        <p:spPr>
          <a:xfrm flipH="1" flipV="1">
            <a:off x="6096000" y="3810000"/>
            <a:ext cx="381000" cy="68580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3"/>
          <p:cNvSpPr txBox="1">
            <a:spLocks/>
          </p:cNvSpPr>
          <p:nvPr/>
        </p:nvSpPr>
        <p:spPr>
          <a:xfrm>
            <a:off x="838200" y="228600"/>
            <a:ext cx="3352800" cy="609600"/>
          </a:xfrm>
          <a:prstGeom prst="rect">
            <a:avLst/>
          </a:prstGeom>
          <a:noFill/>
        </p:spPr>
        <p:txBody>
          <a:bodyPr vert="horz" lIns="91440" tIns="45720" rIns="91440" bIns="45720" rtlCol="0">
            <a:normAutofit fontScale="92500" lnSpcReduction="10000"/>
          </a:bodyPr>
          <a:lstStyle/>
          <a:p>
            <a:pPr marL="0" marR="0" lvl="0" indent="0"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US" sz="4000" b="1" i="0" u="none" strike="noStrike" kern="1200" cap="none" spc="0" normalizeH="0" baseline="0" noProof="0" dirty="0" smtClean="0">
                <a:ln>
                  <a:noFill/>
                </a:ln>
                <a:uLnTx/>
                <a:uFillTx/>
                <a:latin typeface="+mn-lt"/>
                <a:ea typeface="+mn-ea"/>
                <a:cs typeface="+mn-cs"/>
              </a:rPr>
              <a:t>REMEMBER:</a:t>
            </a: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142250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PLASMID</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The construction of the first recombinant DNA emerged from the possibility of linking a gene encoding antibiotic resistance with a native </a:t>
            </a:r>
            <a:r>
              <a:rPr lang="en-US" b="1" dirty="0" smtClean="0"/>
              <a:t>plasmid </a:t>
            </a:r>
            <a:r>
              <a:rPr lang="en-US" dirty="0" smtClean="0"/>
              <a:t>(autonomously replicating circular extra-chromosomal DNA) of </a:t>
            </a:r>
            <a:r>
              <a:rPr lang="en-US" i="1" dirty="0" smtClean="0"/>
              <a:t>Salmonella </a:t>
            </a:r>
            <a:r>
              <a:rPr lang="en-US" i="1" dirty="0" err="1" smtClean="0"/>
              <a:t>typhimurium</a:t>
            </a:r>
            <a:r>
              <a:rPr lang="en-US" i="1" dirty="0" smtClean="0"/>
              <a:t>. </a:t>
            </a:r>
          </a:p>
          <a:p>
            <a:pPr algn="just"/>
            <a:r>
              <a:rPr lang="en-US" i="1" dirty="0" smtClean="0"/>
              <a:t>Stanley Cohen and </a:t>
            </a:r>
            <a:r>
              <a:rPr lang="en-US" dirty="0" smtClean="0"/>
              <a:t>Herbert Boyer accomplished this in 1972 by isolating the antibiotic resistance gene by cutting out a piece of DNA from a plasmid which was responsible for conferring antibiotic resistance.</a:t>
            </a:r>
          </a:p>
          <a:p>
            <a:pPr algn="just"/>
            <a:r>
              <a:rPr lang="en-US" dirty="0" smtClean="0"/>
              <a:t>A plasmid can be used as vector to deliver an alien piece of DNA into the host organism.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Plasmid </a:t>
            </a:r>
            <a:endParaRPr lang="en-US" dirty="0"/>
          </a:p>
        </p:txBody>
      </p:sp>
      <p:sp>
        <p:nvSpPr>
          <p:cNvPr id="3" name="Content Placeholder 2"/>
          <p:cNvSpPr>
            <a:spLocks noGrp="1"/>
          </p:cNvSpPr>
          <p:nvPr>
            <p:ph idx="1"/>
          </p:nvPr>
        </p:nvSpPr>
        <p:spPr/>
        <p:txBody>
          <a:bodyPr/>
          <a:lstStyle/>
          <a:p>
            <a:pPr algn="just"/>
            <a:r>
              <a:rPr lang="en-US" dirty="0" smtClean="0"/>
              <a:t>The cutting of DNA at specific locations became possible with the discovery of the so-called ‘molecular scissors’– </a:t>
            </a:r>
            <a:r>
              <a:rPr lang="en-US" b="1" dirty="0" smtClean="0"/>
              <a:t>restriction enzymes. </a:t>
            </a:r>
          </a:p>
          <a:p>
            <a:pPr algn="just"/>
            <a:r>
              <a:rPr lang="en-US" dirty="0" smtClean="0"/>
              <a:t>The cut piece of DNA was then linked with the plasmid DNA. </a:t>
            </a:r>
          </a:p>
          <a:p>
            <a:pPr algn="just"/>
            <a:r>
              <a:rPr lang="en-US" dirty="0" smtClean="0"/>
              <a:t>These plasmid DNA act as </a:t>
            </a:r>
            <a:r>
              <a:rPr lang="en-US" b="1" dirty="0" smtClean="0"/>
              <a:t>vectors </a:t>
            </a:r>
            <a:r>
              <a:rPr lang="en-US" dirty="0" smtClean="0"/>
              <a:t>to</a:t>
            </a:r>
            <a:r>
              <a:rPr lang="en-US" b="1" dirty="0" smtClean="0"/>
              <a:t> </a:t>
            </a:r>
            <a:r>
              <a:rPr lang="en-US" dirty="0" smtClean="0"/>
              <a:t>transfer the piece of DNA attached to it.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Plasmid </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linking of antibiotic resistance gene with the plasmid vector became possible with the enzyme DNA </a:t>
            </a:r>
            <a:r>
              <a:rPr lang="en-US" dirty="0" err="1" smtClean="0"/>
              <a:t>ligase</a:t>
            </a:r>
            <a:r>
              <a:rPr lang="en-US" dirty="0" smtClean="0"/>
              <a:t>, which acts on cut DNA molecules and joins their ends. </a:t>
            </a:r>
          </a:p>
          <a:p>
            <a:pPr algn="just"/>
            <a:r>
              <a:rPr lang="en-US" dirty="0" smtClean="0"/>
              <a:t>This makes a new combination of circular autonomously replicating DNA created </a:t>
            </a:r>
            <a:r>
              <a:rPr lang="en-US" i="1" dirty="0" smtClean="0"/>
              <a:t>in vitro </a:t>
            </a:r>
            <a:r>
              <a:rPr lang="en-US" dirty="0" smtClean="0"/>
              <a:t>and is known as recombinant DNA.</a:t>
            </a:r>
          </a:p>
          <a:p>
            <a:pPr algn="just"/>
            <a:r>
              <a:rPr lang="en-US" dirty="0" smtClean="0"/>
              <a:t> When this DNA is transferred into </a:t>
            </a:r>
            <a:r>
              <a:rPr lang="en-US" i="1" dirty="0" smtClean="0"/>
              <a:t>Escherichia coli, a bacterium closely related to Salmonella, it could </a:t>
            </a:r>
            <a:r>
              <a:rPr lang="en-US" dirty="0" smtClean="0"/>
              <a:t>replicate using the new host’s DNA polymerase enzyme and make multiple copies.</a:t>
            </a:r>
          </a:p>
          <a:p>
            <a:pPr algn="just"/>
            <a:r>
              <a:rPr lang="en-US" dirty="0" smtClean="0"/>
              <a:t> The ability to multiply copies of antibiotic resistance gene in </a:t>
            </a:r>
            <a:r>
              <a:rPr lang="en-US" i="1" dirty="0" smtClean="0"/>
              <a:t>E. coli was called </a:t>
            </a:r>
            <a:r>
              <a:rPr lang="en-US" b="1" i="1" dirty="0" smtClean="0"/>
              <a:t>cloning of antibiotic resistance gene in E. coli.</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TOOLS OF RECOMBINANT DNA TECHNOLOGY</a:t>
            </a:r>
            <a:endParaRPr lang="en-US" dirty="0"/>
          </a:p>
        </p:txBody>
      </p:sp>
      <p:sp>
        <p:nvSpPr>
          <p:cNvPr id="3" name="Content Placeholder 2"/>
          <p:cNvSpPr>
            <a:spLocks noGrp="1"/>
          </p:cNvSpPr>
          <p:nvPr>
            <p:ph idx="1"/>
          </p:nvPr>
        </p:nvSpPr>
        <p:spPr/>
        <p:txBody>
          <a:bodyPr/>
          <a:lstStyle/>
          <a:p>
            <a:r>
              <a:rPr lang="en-US" dirty="0" smtClean="0"/>
              <a:t>Genetic engineering or recombinant DNA technology can be accomplished only if we have the key tools, i.e.,</a:t>
            </a:r>
          </a:p>
          <a:p>
            <a:r>
              <a:rPr lang="en-US" dirty="0" smtClean="0"/>
              <a:t>1. Restriction enzymes, </a:t>
            </a:r>
          </a:p>
          <a:p>
            <a:r>
              <a:rPr lang="en-US" dirty="0" smtClean="0"/>
              <a:t>2. Vectors</a:t>
            </a:r>
          </a:p>
          <a:p>
            <a:r>
              <a:rPr lang="en-US" dirty="0" smtClean="0"/>
              <a:t>3. Polymerase enzymes, </a:t>
            </a:r>
          </a:p>
          <a:p>
            <a:r>
              <a:rPr lang="en-US" dirty="0" smtClean="0"/>
              <a:t>4.Ligases, </a:t>
            </a:r>
          </a:p>
          <a:p>
            <a:r>
              <a:rPr lang="en-US" dirty="0" smtClean="0"/>
              <a:t>5.The host organism.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1.RESTRICTION ENZYMES</a:t>
            </a:r>
            <a:endParaRPr lang="en-US" dirty="0"/>
          </a:p>
        </p:txBody>
      </p:sp>
      <p:sp>
        <p:nvSpPr>
          <p:cNvPr id="3" name="Content Placeholder 2"/>
          <p:cNvSpPr>
            <a:spLocks noGrp="1"/>
          </p:cNvSpPr>
          <p:nvPr>
            <p:ph idx="1"/>
          </p:nvPr>
        </p:nvSpPr>
        <p:spPr/>
        <p:txBody>
          <a:bodyPr/>
          <a:lstStyle/>
          <a:p>
            <a:r>
              <a:rPr lang="en-US" dirty="0" smtClean="0"/>
              <a:t>Restriction enzymes belong to a larger class of enzymes called </a:t>
            </a:r>
            <a:r>
              <a:rPr lang="en-US" b="1" dirty="0" smtClean="0"/>
              <a:t>nucleases.</a:t>
            </a:r>
          </a:p>
          <a:p>
            <a:r>
              <a:rPr lang="en-US" b="1" dirty="0" smtClean="0"/>
              <a:t> These are of two kinds; </a:t>
            </a:r>
            <a:r>
              <a:rPr lang="en-US" b="1" dirty="0" err="1" smtClean="0"/>
              <a:t>exonucleases</a:t>
            </a:r>
            <a:r>
              <a:rPr lang="en-US" b="1" dirty="0" smtClean="0"/>
              <a:t> and </a:t>
            </a:r>
            <a:r>
              <a:rPr lang="en-US" b="1" dirty="0" err="1" smtClean="0"/>
              <a:t>endonucleases</a:t>
            </a:r>
            <a:r>
              <a:rPr lang="en-US" b="1" dirty="0" smtClean="0"/>
              <a:t>.</a:t>
            </a:r>
          </a:p>
          <a:p>
            <a:r>
              <a:rPr lang="en-US" dirty="0" err="1" smtClean="0"/>
              <a:t>Exonucleases</a:t>
            </a:r>
            <a:r>
              <a:rPr lang="en-US" dirty="0" smtClean="0"/>
              <a:t> remove nucleotides from the ends of the DNA whereas,</a:t>
            </a:r>
          </a:p>
          <a:p>
            <a:r>
              <a:rPr lang="en-US" dirty="0" err="1" smtClean="0"/>
              <a:t>Endonucleases</a:t>
            </a:r>
            <a:r>
              <a:rPr lang="en-US" dirty="0" smtClean="0"/>
              <a:t> make cuts at specific positions within the DNA.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RESTRICTION ENZYMES</a:t>
            </a:r>
            <a:endParaRPr lang="en-US" dirty="0"/>
          </a:p>
        </p:txBody>
      </p:sp>
      <p:sp>
        <p:nvSpPr>
          <p:cNvPr id="3" name="Content Placeholder 2"/>
          <p:cNvSpPr>
            <a:spLocks noGrp="1"/>
          </p:cNvSpPr>
          <p:nvPr>
            <p:ph idx="1"/>
          </p:nvPr>
        </p:nvSpPr>
        <p:spPr>
          <a:xfrm>
            <a:off x="381000" y="1524000"/>
            <a:ext cx="8229600" cy="3276600"/>
          </a:xfrm>
        </p:spPr>
        <p:txBody>
          <a:bodyPr>
            <a:normAutofit fontScale="77500" lnSpcReduction="20000"/>
          </a:bodyPr>
          <a:lstStyle/>
          <a:p>
            <a:pPr marL="342900" lvl="1" indent="-342900" algn="just">
              <a:buClr>
                <a:schemeClr val="tx2">
                  <a:lumMod val="60000"/>
                  <a:lumOff val="40000"/>
                </a:schemeClr>
              </a:buClr>
              <a:buSzPct val="70000"/>
              <a:buFont typeface="Wingdings" pitchFamily="2" charset="2"/>
              <a:buChar char="q"/>
            </a:pPr>
            <a:r>
              <a:rPr lang="en-GB" dirty="0"/>
              <a:t>a genetic engineer uses </a:t>
            </a:r>
            <a:r>
              <a:rPr lang="en-GB" dirty="0">
                <a:solidFill>
                  <a:srgbClr val="C00000"/>
                </a:solidFill>
              </a:rPr>
              <a:t>naturally-occurring enzymes </a:t>
            </a:r>
            <a:r>
              <a:rPr lang="en-GB" dirty="0"/>
              <a:t>to cleave (cut) DNA</a:t>
            </a:r>
            <a:endParaRPr lang="ga-IE" sz="3200" dirty="0"/>
          </a:p>
          <a:p>
            <a:pPr algn="just"/>
            <a:r>
              <a:rPr lang="en-US" dirty="0" smtClean="0"/>
              <a:t>In the year 1963, the two enzymes responsible for restricting the growth of </a:t>
            </a:r>
            <a:r>
              <a:rPr lang="en-US" dirty="0" err="1" smtClean="0"/>
              <a:t>bacteriophage</a:t>
            </a:r>
            <a:r>
              <a:rPr lang="en-US" dirty="0" smtClean="0"/>
              <a:t> in </a:t>
            </a:r>
            <a:r>
              <a:rPr lang="en-US" i="1" dirty="0" smtClean="0"/>
              <a:t>Escherichia coli were isolated. One of these added </a:t>
            </a:r>
            <a:r>
              <a:rPr lang="en-US" dirty="0" smtClean="0"/>
              <a:t>methyl groups to DNA, while the other cut DNA. The later was called </a:t>
            </a:r>
            <a:r>
              <a:rPr lang="en-US" b="1" dirty="0" smtClean="0"/>
              <a:t>restriction </a:t>
            </a:r>
            <a:r>
              <a:rPr lang="en-US" b="1" dirty="0" err="1" smtClean="0"/>
              <a:t>endonuclease</a:t>
            </a:r>
            <a:r>
              <a:rPr lang="en-US" b="1" i="1" dirty="0" smtClean="0"/>
              <a:t>.</a:t>
            </a:r>
          </a:p>
          <a:p>
            <a:pPr algn="just"/>
            <a:r>
              <a:rPr lang="en-GB" i="1" u="sng" dirty="0" smtClean="0">
                <a:solidFill>
                  <a:srgbClr val="C00000"/>
                </a:solidFill>
              </a:rPr>
              <a:t>Source </a:t>
            </a:r>
            <a:r>
              <a:rPr lang="en-GB" i="1" u="sng" dirty="0">
                <a:solidFill>
                  <a:srgbClr val="C00000"/>
                </a:solidFill>
              </a:rPr>
              <a:t>of enzymes</a:t>
            </a:r>
            <a:r>
              <a:rPr lang="en-GB" dirty="0"/>
              <a:t>:</a:t>
            </a:r>
            <a:endParaRPr lang="ga-IE" sz="3600" dirty="0"/>
          </a:p>
          <a:p>
            <a:pPr lvl="1" algn="just"/>
            <a:r>
              <a:rPr lang="en-GB" dirty="0"/>
              <a:t>all organisms, including bacteria, must have ways of dealing with their </a:t>
            </a:r>
            <a:r>
              <a:rPr lang="en-GB" dirty="0" smtClean="0"/>
              <a:t>enemies</a:t>
            </a:r>
            <a:endParaRPr lang="ga-IE" sz="3200" dirty="0"/>
          </a:p>
        </p:txBody>
      </p:sp>
      <p:pic>
        <p:nvPicPr>
          <p:cNvPr id="73730" name="Picture 2" descr="http://www.biologie.uni-hamburg.de/b-online/library/cat-removed/graves6.gif"/>
          <p:cNvPicPr>
            <a:picLocks noChangeAspect="1" noChangeArrowheads="1"/>
          </p:cNvPicPr>
          <p:nvPr/>
        </p:nvPicPr>
        <p:blipFill>
          <a:blip r:embed="rId3" cstate="print"/>
          <a:srcRect/>
          <a:stretch>
            <a:fillRect/>
          </a:stretch>
        </p:blipFill>
        <p:spPr bwMode="auto">
          <a:xfrm>
            <a:off x="5105400" y="4267200"/>
            <a:ext cx="3657600" cy="2215007"/>
          </a:xfrm>
          <a:prstGeom prst="rect">
            <a:avLst/>
          </a:prstGeom>
          <a:noFill/>
        </p:spPr>
      </p:pic>
      <p:pic>
        <p:nvPicPr>
          <p:cNvPr id="7" name="Picture 2" descr="http://plantandsoil.unl.edu/croptechnology2005/UserFiles/Image/siteImages/3agif.gif">
            <a:hlinkClick r:id="rId4"/>
          </p:cNvPr>
          <p:cNvPicPr>
            <a:picLocks noChangeAspect="1" noChangeArrowheads="1"/>
          </p:cNvPicPr>
          <p:nvPr/>
        </p:nvPicPr>
        <p:blipFill>
          <a:blip r:embed="rId5" cstate="print"/>
          <a:srcRect/>
          <a:stretch>
            <a:fillRect/>
          </a:stretch>
        </p:blipFill>
        <p:spPr bwMode="auto">
          <a:xfrm rot="5400000">
            <a:off x="7503010" y="-111610"/>
            <a:ext cx="1371600" cy="15948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4207" y="1524000"/>
            <a:ext cx="5543550" cy="518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152400" y="0"/>
            <a:ext cx="8991600" cy="1219200"/>
          </a:xfrm>
        </p:spPr>
        <p:txBody>
          <a:bodyPr>
            <a:normAutofit fontScale="90000"/>
          </a:bodyPr>
          <a:lstStyle/>
          <a:p>
            <a:r>
              <a:rPr lang="en-GB" dirty="0" smtClean="0"/>
              <a:t>Restriction enzymes break the bond of the DNA </a:t>
            </a:r>
            <a:r>
              <a:rPr lang="en-GB" dirty="0"/>
              <a:t>backbone </a:t>
            </a:r>
            <a:r>
              <a:rPr lang="en-GB" dirty="0" smtClean="0"/>
              <a:t>between the:</a:t>
            </a:r>
            <a:endParaRPr lang="en-US" dirty="0"/>
          </a:p>
        </p:txBody>
      </p:sp>
      <p:sp>
        <p:nvSpPr>
          <p:cNvPr id="3" name="Content Placeholder 2"/>
          <p:cNvSpPr>
            <a:spLocks noGrp="1"/>
          </p:cNvSpPr>
          <p:nvPr>
            <p:ph idx="1"/>
          </p:nvPr>
        </p:nvSpPr>
        <p:spPr>
          <a:xfrm>
            <a:off x="1219200" y="2605088"/>
            <a:ext cx="3581400" cy="1204912"/>
          </a:xfrm>
          <a:solidFill>
            <a:schemeClr val="accent1">
              <a:lumMod val="20000"/>
              <a:lumOff val="80000"/>
            </a:schemeClr>
          </a:solidFill>
          <a:ln w="25400">
            <a:solidFill>
              <a:schemeClr val="bg2">
                <a:lumMod val="50000"/>
              </a:schemeClr>
            </a:solidFill>
          </a:ln>
        </p:spPr>
        <p:txBody>
          <a:bodyPr>
            <a:normAutofit/>
          </a:bodyPr>
          <a:lstStyle/>
          <a:p>
            <a:pPr marL="0" lvl="0" indent="0" algn="ctr">
              <a:buNone/>
            </a:pPr>
            <a:r>
              <a:rPr lang="en-GB" dirty="0" smtClean="0">
                <a:solidFill>
                  <a:srgbClr val="C00000"/>
                </a:solidFill>
              </a:rPr>
              <a:t>3</a:t>
            </a:r>
            <a:r>
              <a:rPr lang="en-GB" dirty="0">
                <a:solidFill>
                  <a:srgbClr val="C00000"/>
                </a:solidFill>
              </a:rPr>
              <a:t>’ </a:t>
            </a:r>
            <a:r>
              <a:rPr lang="en-GB" dirty="0" smtClean="0">
                <a:solidFill>
                  <a:srgbClr val="C00000"/>
                </a:solidFill>
              </a:rPr>
              <a:t>OH </a:t>
            </a:r>
            <a:r>
              <a:rPr lang="en-GB" dirty="0">
                <a:solidFill>
                  <a:srgbClr val="C00000"/>
                </a:solidFill>
              </a:rPr>
              <a:t>group of one nucleotide </a:t>
            </a:r>
            <a:endParaRPr lang="en-GB" dirty="0" smtClean="0">
              <a:solidFill>
                <a:srgbClr val="C00000"/>
              </a:solidFill>
            </a:endParaRPr>
          </a:p>
        </p:txBody>
      </p:sp>
      <p:sp>
        <p:nvSpPr>
          <p:cNvPr id="5" name="Content Placeholder 2"/>
          <p:cNvSpPr txBox="1">
            <a:spLocks/>
          </p:cNvSpPr>
          <p:nvPr/>
        </p:nvSpPr>
        <p:spPr>
          <a:xfrm>
            <a:off x="304800" y="5029200"/>
            <a:ext cx="3505200" cy="1143000"/>
          </a:xfrm>
          <a:prstGeom prst="rect">
            <a:avLst/>
          </a:prstGeom>
          <a:solidFill>
            <a:schemeClr val="accent1">
              <a:lumMod val="20000"/>
              <a:lumOff val="80000"/>
            </a:schemeClr>
          </a:solidFill>
          <a:ln w="25400">
            <a:solidFill>
              <a:schemeClr val="bg2">
                <a:lumMod val="50000"/>
              </a:schemeClr>
            </a:solidFill>
          </a:ln>
        </p:spPr>
        <p:txBody>
          <a:bodyPr vert="horz" lIns="91440" tIns="45720" rIns="91440" bIns="45720" rtlCol="0">
            <a:normAutofit fontScale="925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GB" dirty="0" smtClean="0">
                <a:solidFill>
                  <a:schemeClr val="accent6">
                    <a:lumMod val="50000"/>
                  </a:schemeClr>
                </a:solidFill>
              </a:rPr>
              <a:t>5’ PO</a:t>
            </a:r>
            <a:r>
              <a:rPr lang="en-GB" baseline="-25000" dirty="0" smtClean="0">
                <a:solidFill>
                  <a:schemeClr val="accent6">
                    <a:lumMod val="50000"/>
                  </a:schemeClr>
                </a:solidFill>
              </a:rPr>
              <a:t>4</a:t>
            </a:r>
            <a:r>
              <a:rPr lang="en-GB" baseline="30000" dirty="0" smtClean="0">
                <a:solidFill>
                  <a:schemeClr val="accent6">
                    <a:lumMod val="50000"/>
                  </a:schemeClr>
                </a:solidFill>
              </a:rPr>
              <a:t>-</a:t>
            </a:r>
            <a:r>
              <a:rPr lang="en-GB" dirty="0" smtClean="0">
                <a:solidFill>
                  <a:schemeClr val="accent6">
                    <a:lumMod val="50000"/>
                  </a:schemeClr>
                </a:solidFill>
              </a:rPr>
              <a:t> group of the next nucleotide</a:t>
            </a:r>
            <a:endParaRPr lang="ga-IE" sz="3600" dirty="0" smtClean="0">
              <a:solidFill>
                <a:schemeClr val="accent6">
                  <a:lumMod val="50000"/>
                </a:schemeClr>
              </a:solidFill>
            </a:endParaRPr>
          </a:p>
          <a:p>
            <a:endParaRPr lang="en-GB" dirty="0" smtClean="0">
              <a:solidFill>
                <a:srgbClr val="C00000"/>
              </a:solidFill>
            </a:endParaRPr>
          </a:p>
        </p:txBody>
      </p:sp>
      <p:sp>
        <p:nvSpPr>
          <p:cNvPr id="6" name="WordArt 7"/>
          <p:cNvSpPr>
            <a:spLocks noChangeArrowheads="1" noChangeShapeType="1" noTextEdit="1"/>
          </p:cNvSpPr>
          <p:nvPr/>
        </p:nvSpPr>
        <p:spPr bwMode="auto">
          <a:xfrm>
            <a:off x="1066800" y="3890963"/>
            <a:ext cx="2055586" cy="757237"/>
          </a:xfrm>
          <a:prstGeom prst="rect">
            <a:avLst/>
          </a:prstGeom>
        </p:spPr>
        <p:txBody>
          <a:bodyPr wrap="none" fromWordArt="1">
            <a:prstTxWarp prst="textSlantUp">
              <a:avLst>
                <a:gd name="adj" fmla="val 32056"/>
              </a:avLst>
            </a:prstTxWarp>
          </a:bodyPr>
          <a:lstStyle/>
          <a:p>
            <a:pPr algn="ctr"/>
            <a:r>
              <a:rPr lang="en-GB" sz="3600" kern="10" dirty="0" smtClean="0">
                <a:ln w="9525">
                  <a:solidFill>
                    <a:schemeClr val="tx2"/>
                  </a:solidFill>
                  <a:round/>
                  <a:headEnd/>
                  <a:tailEnd/>
                </a:ln>
                <a:gradFill rotWithShape="0">
                  <a:gsLst>
                    <a:gs pos="0">
                      <a:srgbClr val="003399"/>
                    </a:gs>
                    <a:gs pos="100000">
                      <a:srgbClr val="6666FF"/>
                    </a:gs>
                  </a:gsLst>
                  <a:lin ang="5400000" scaled="1"/>
                </a:gradFill>
                <a:effectLst>
                  <a:outerShdw dist="53882" dir="2700000" algn="ctr" rotWithShape="0">
                    <a:srgbClr val="9999FF">
                      <a:alpha val="80000"/>
                    </a:srgbClr>
                  </a:outerShdw>
                </a:effectLst>
                <a:latin typeface="Impact"/>
              </a:rPr>
              <a:t>and</a:t>
            </a:r>
            <a:endParaRPr lang="en-GB" sz="3600" kern="10" dirty="0">
              <a:ln w="9525">
                <a:solidFill>
                  <a:schemeClr val="tx2"/>
                </a:solidFill>
                <a:round/>
                <a:headEnd/>
                <a:tailEnd/>
              </a:ln>
              <a:gradFill rotWithShape="0">
                <a:gsLst>
                  <a:gs pos="0">
                    <a:srgbClr val="003399"/>
                  </a:gs>
                  <a:gs pos="100000">
                    <a:srgbClr val="6666FF"/>
                  </a:gs>
                </a:gsLst>
                <a:lin ang="5400000" scaled="1"/>
              </a:gradFill>
              <a:effectLst>
                <a:outerShdw dist="53882" dir="2700000" algn="ctr" rotWithShape="0">
                  <a:srgbClr val="9999FF">
                    <a:alpha val="80000"/>
                  </a:srgbClr>
                </a:outerShdw>
              </a:effectLst>
              <a:latin typeface="Impact"/>
            </a:endParaRPr>
          </a:p>
        </p:txBody>
      </p:sp>
    </p:spTree>
    <p:extLst>
      <p:ext uri="{BB962C8B-B14F-4D97-AF65-F5344CB8AC3E}">
        <p14:creationId xmlns:p14="http://schemas.microsoft.com/office/powerpoint/2010/main" xmlns="" val="436573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ages.nationalgeographic.com/wpf/media-live/photos/000/118/cache/tobacco-plant-glowing-animals_11828_600x450.jpg"/>
          <p:cNvPicPr>
            <a:picLocks noChangeAspect="1" noChangeArrowheads="1"/>
          </p:cNvPicPr>
          <p:nvPr/>
        </p:nvPicPr>
        <p:blipFill>
          <a:blip r:embed="rId3" cstate="print"/>
          <a:srcRect/>
          <a:stretch>
            <a:fillRect/>
          </a:stretch>
        </p:blipFill>
        <p:spPr bwMode="auto">
          <a:xfrm>
            <a:off x="946264" y="1143000"/>
            <a:ext cx="2760919" cy="4038600"/>
          </a:xfrm>
          <a:prstGeom prst="rect">
            <a:avLst/>
          </a:prstGeom>
          <a:noFill/>
        </p:spPr>
      </p:pic>
      <p:sp>
        <p:nvSpPr>
          <p:cNvPr id="5" name="Title 1"/>
          <p:cNvSpPr txBox="1">
            <a:spLocks/>
          </p:cNvSpPr>
          <p:nvPr/>
        </p:nvSpPr>
        <p:spPr>
          <a:xfrm>
            <a:off x="4800600" y="5105400"/>
            <a:ext cx="3276600" cy="1089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FF0000"/>
                </a:solidFill>
                <a:effectLst/>
                <a:uLnTx/>
                <a:uFillTx/>
                <a:ea typeface="+mj-ea"/>
                <a:cs typeface="+mj-cs"/>
              </a:rPr>
              <a:t>Gene taken from a firefly</a:t>
            </a:r>
            <a:endParaRPr kumimoji="0" lang="en-US" sz="3600" b="0" i="0" u="none" strike="noStrike" kern="1200" cap="none" spc="0" normalizeH="0" baseline="0" noProof="0" dirty="0">
              <a:ln>
                <a:noFill/>
              </a:ln>
              <a:solidFill>
                <a:srgbClr val="FF0000"/>
              </a:solidFill>
              <a:effectLst/>
              <a:uLnTx/>
              <a:uFillTx/>
              <a:ea typeface="+mj-ea"/>
              <a:cs typeface="+mj-cs"/>
            </a:endParaRPr>
          </a:p>
        </p:txBody>
      </p:sp>
      <p:sp>
        <p:nvSpPr>
          <p:cNvPr id="6" name="Rectangle 5"/>
          <p:cNvSpPr/>
          <p:nvPr/>
        </p:nvSpPr>
        <p:spPr>
          <a:xfrm>
            <a:off x="1066800" y="5181600"/>
            <a:ext cx="2875018" cy="1200329"/>
          </a:xfrm>
          <a:prstGeom prst="rect">
            <a:avLst/>
          </a:prstGeom>
        </p:spPr>
        <p:txBody>
          <a:bodyPr wrap="none">
            <a:spAutoFit/>
          </a:bodyPr>
          <a:lstStyle/>
          <a:p>
            <a:r>
              <a:rPr lang="en-US" sz="3600" dirty="0" smtClean="0">
                <a:solidFill>
                  <a:srgbClr val="FF0000"/>
                </a:solidFill>
              </a:rPr>
              <a:t>Tobacco plant </a:t>
            </a:r>
          </a:p>
          <a:p>
            <a:pPr algn="ctr"/>
            <a:r>
              <a:rPr lang="en-US" sz="3600" dirty="0" smtClean="0">
                <a:solidFill>
                  <a:srgbClr val="FF0000"/>
                </a:solidFill>
              </a:rPr>
              <a:t>1986 </a:t>
            </a:r>
            <a:endParaRPr lang="en-GB" sz="3600" dirty="0">
              <a:solidFill>
                <a:srgbClr val="FF0000"/>
              </a:solidFill>
            </a:endParaRPr>
          </a:p>
        </p:txBody>
      </p:sp>
      <p:pic>
        <p:nvPicPr>
          <p:cNvPr id="167938" name="Picture 2" descr="http://upload.wikimedia.org/wikipedia/commons/thumb/f/f0/Firefly_composite.jpg/220px-Firefly_composite.jpg">
            <a:hlinkClick r:id="rId4"/>
          </p:cNvPr>
          <p:cNvPicPr>
            <a:picLocks noChangeAspect="1" noChangeArrowheads="1"/>
          </p:cNvPicPr>
          <p:nvPr/>
        </p:nvPicPr>
        <p:blipFill>
          <a:blip r:embed="rId5" cstate="print"/>
          <a:srcRect/>
          <a:stretch>
            <a:fillRect/>
          </a:stretch>
        </p:blipFill>
        <p:spPr bwMode="auto">
          <a:xfrm>
            <a:off x="5715000" y="982717"/>
            <a:ext cx="2705100" cy="4082243"/>
          </a:xfrm>
          <a:prstGeom prst="rect">
            <a:avLst/>
          </a:prstGeom>
          <a:noFill/>
        </p:spPr>
      </p:pic>
      <p:sp>
        <p:nvSpPr>
          <p:cNvPr id="8" name="Curved Left Arrow 7"/>
          <p:cNvSpPr/>
          <p:nvPr/>
        </p:nvSpPr>
        <p:spPr>
          <a:xfrm rot="16200000" flipV="1">
            <a:off x="4038600" y="-914400"/>
            <a:ext cx="1066800" cy="3810000"/>
          </a:xfrm>
          <a:prstGeom prst="curvedLeftArrow">
            <a:avLst/>
          </a:prstGeom>
          <a:solidFill>
            <a:schemeClr val="accent4">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 xmlns:p14="http://schemas.microsoft.com/office/powerpoint/2010/main" val="387225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914400" y="1600200"/>
            <a:ext cx="7353300" cy="492781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GB" dirty="0" smtClean="0"/>
              <a:t>The </a:t>
            </a:r>
            <a:r>
              <a:rPr lang="en-GB" dirty="0" err="1" smtClean="0"/>
              <a:t>phosphoester</a:t>
            </a:r>
            <a:r>
              <a:rPr lang="en-GB" dirty="0" smtClean="0"/>
              <a:t> bond is broken:</a:t>
            </a:r>
            <a:endParaRPr lang="en-US" dirty="0"/>
          </a:p>
        </p:txBody>
      </p:sp>
    </p:spTree>
    <p:extLst>
      <p:ext uri="{BB962C8B-B14F-4D97-AF65-F5344CB8AC3E}">
        <p14:creationId xmlns:p14="http://schemas.microsoft.com/office/powerpoint/2010/main" xmlns="" val="722832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0"/>
            <a:ext cx="8991600" cy="1447800"/>
          </a:xfrm>
        </p:spPr>
        <p:txBody>
          <a:bodyPr>
            <a:normAutofit fontScale="90000"/>
          </a:bodyPr>
          <a:lstStyle/>
          <a:p>
            <a:pPr marL="179388" algn="ctr"/>
            <a:r>
              <a:rPr lang="en-GB" dirty="0" smtClean="0">
                <a:solidFill>
                  <a:srgbClr val="C00000"/>
                </a:solidFill>
              </a:rPr>
              <a:t>Restriction digestion</a:t>
            </a:r>
            <a:r>
              <a:rPr lang="en-GB" dirty="0" smtClean="0"/>
              <a:t>: </a:t>
            </a:r>
            <a:br>
              <a:rPr lang="en-GB" dirty="0" smtClean="0"/>
            </a:br>
            <a:r>
              <a:rPr lang="en-GB" dirty="0" smtClean="0"/>
              <a:t>the cutting process</a:t>
            </a:r>
            <a:endParaRPr lang="en-US" dirty="0"/>
          </a:p>
        </p:txBody>
      </p:sp>
      <p:sp>
        <p:nvSpPr>
          <p:cNvPr id="3" name="Content Placeholder 2"/>
          <p:cNvSpPr>
            <a:spLocks noGrp="1"/>
          </p:cNvSpPr>
          <p:nvPr>
            <p:ph idx="1"/>
          </p:nvPr>
        </p:nvSpPr>
        <p:spPr>
          <a:xfrm>
            <a:off x="5562600" y="1752600"/>
            <a:ext cx="3505200" cy="4648200"/>
          </a:xfrm>
        </p:spPr>
        <p:txBody>
          <a:bodyPr>
            <a:normAutofit fontScale="92500" lnSpcReduction="20000"/>
          </a:bodyPr>
          <a:lstStyle/>
          <a:p>
            <a:r>
              <a:rPr lang="en-US" dirty="0" smtClean="0"/>
              <a:t>restriction </a:t>
            </a:r>
            <a:r>
              <a:rPr lang="en-US" dirty="0"/>
              <a:t>enzymes cut </a:t>
            </a:r>
            <a:r>
              <a:rPr lang="en-US" u="sng" dirty="0">
                <a:solidFill>
                  <a:schemeClr val="bg2">
                    <a:lumMod val="50000"/>
                  </a:schemeClr>
                </a:solidFill>
              </a:rPr>
              <a:t>double-stranded DNA </a:t>
            </a:r>
            <a:r>
              <a:rPr lang="en-US" dirty="0"/>
              <a:t>into smaller </a:t>
            </a:r>
            <a:r>
              <a:rPr lang="en-US" dirty="0" smtClean="0"/>
              <a:t>pieces</a:t>
            </a:r>
          </a:p>
          <a:p>
            <a:pPr marL="0" indent="0">
              <a:buNone/>
            </a:pPr>
            <a:endParaRPr lang="en-US" dirty="0" smtClean="0"/>
          </a:p>
          <a:p>
            <a:r>
              <a:rPr lang="en-GB" dirty="0" smtClean="0"/>
              <a:t>act </a:t>
            </a:r>
            <a:r>
              <a:rPr lang="en-GB" dirty="0"/>
              <a:t>like molecular scissors, chopping up DNA molecules into </a:t>
            </a:r>
            <a:r>
              <a:rPr lang="en-GB" u="sng" dirty="0">
                <a:solidFill>
                  <a:srgbClr val="C00000"/>
                </a:solidFill>
              </a:rPr>
              <a:t>restriction fragments</a:t>
            </a:r>
          </a:p>
          <a:p>
            <a:endParaRPr lang="ga-IE" sz="3200" dirty="0"/>
          </a:p>
          <a:p>
            <a:pPr marL="0" indent="0">
              <a:buNone/>
            </a:pPr>
            <a:endParaRPr lang="en-GB" dirty="0" smtClean="0">
              <a:solidFill>
                <a:srgbClr val="C00000"/>
              </a:solidFill>
            </a:endParaRPr>
          </a:p>
        </p:txBody>
      </p:sp>
      <p:pic>
        <p:nvPicPr>
          <p:cNvPr id="3074" name="Picture 2" descr="http://www.biotechlearn.org.nz/var/biotechlearn/storage/images/themes/from_genes_to_genomes/images/restriction_enzyme/4713-1-eng-AU/restriction_enzyme_lar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752600"/>
            <a:ext cx="5257800" cy="3974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036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371600"/>
          </a:xfrm>
        </p:spPr>
        <p:txBody>
          <a:bodyPr>
            <a:normAutofit/>
          </a:bodyPr>
          <a:lstStyle/>
          <a:p>
            <a:pPr marL="447675" lvl="1" algn="l" rtl="0">
              <a:spcBef>
                <a:spcPct val="0"/>
              </a:spcBef>
            </a:pPr>
            <a:r>
              <a:rPr lang="en-GB" sz="3600" b="1" dirty="0" smtClean="0">
                <a:solidFill>
                  <a:srgbClr val="FFFF00"/>
                </a:solidFill>
              </a:rPr>
              <a:t>Each restriction enzyme cleaves the DNA at a  specific sequence of bases: </a:t>
            </a:r>
            <a:endParaRPr lang="en-US" sz="3600" b="1" dirty="0">
              <a:solidFill>
                <a:srgbClr val="FFFF00"/>
              </a:solidFill>
            </a:endParaRPr>
          </a:p>
        </p:txBody>
      </p:sp>
      <p:sp>
        <p:nvSpPr>
          <p:cNvPr id="3" name="Content Placeholder 2"/>
          <p:cNvSpPr>
            <a:spLocks noGrp="1"/>
          </p:cNvSpPr>
          <p:nvPr>
            <p:ph idx="1"/>
          </p:nvPr>
        </p:nvSpPr>
        <p:spPr>
          <a:xfrm>
            <a:off x="266700" y="1524000"/>
            <a:ext cx="8572500" cy="1156137"/>
          </a:xfrm>
        </p:spPr>
        <p:txBody>
          <a:bodyPr>
            <a:normAutofit/>
          </a:bodyPr>
          <a:lstStyle/>
          <a:p>
            <a:pPr marL="725488" lvl="1" indent="-441325">
              <a:buClr>
                <a:schemeClr val="tx2">
                  <a:lumMod val="60000"/>
                  <a:lumOff val="40000"/>
                </a:schemeClr>
              </a:buClr>
              <a:buSzPct val="70000"/>
            </a:pPr>
            <a:r>
              <a:rPr lang="en-GB" sz="3600" u="sng" dirty="0" smtClean="0">
                <a:solidFill>
                  <a:srgbClr val="C00000"/>
                </a:solidFill>
              </a:rPr>
              <a:t>Recognition </a:t>
            </a:r>
            <a:r>
              <a:rPr lang="en-GB" sz="3600" u="sng" dirty="0">
                <a:solidFill>
                  <a:srgbClr val="C00000"/>
                </a:solidFill>
              </a:rPr>
              <a:t>sequence</a:t>
            </a:r>
            <a:r>
              <a:rPr lang="en-GB" sz="3600" dirty="0">
                <a:solidFill>
                  <a:srgbClr val="C00000"/>
                </a:solidFill>
              </a:rPr>
              <a:t> </a:t>
            </a:r>
            <a:r>
              <a:rPr lang="en-GB" sz="3600" dirty="0" smtClean="0"/>
              <a:t>/ </a:t>
            </a:r>
            <a:r>
              <a:rPr lang="en-GB" sz="3600" u="sng" dirty="0" smtClean="0">
                <a:solidFill>
                  <a:srgbClr val="C00000"/>
                </a:solidFill>
              </a:rPr>
              <a:t>Restriction site</a:t>
            </a:r>
            <a:endParaRPr lang="en-US" sz="3600" dirty="0" smtClean="0">
              <a:solidFill>
                <a:srgbClr val="C00000"/>
              </a:solidFill>
            </a:endParaRPr>
          </a:p>
          <a:p>
            <a:endParaRPr lang="en-US" dirty="0"/>
          </a:p>
        </p:txBody>
      </p:sp>
      <p:pic>
        <p:nvPicPr>
          <p:cNvPr id="4" name="Picture 2" descr="http://www.nicerweb.com/bio1152/Locked/media/ch20/20_03RecombinantDNA_1-U.jpg"/>
          <p:cNvPicPr>
            <a:picLocks noChangeAspect="1" noChangeArrowheads="1"/>
          </p:cNvPicPr>
          <p:nvPr/>
        </p:nvPicPr>
        <p:blipFill>
          <a:blip r:embed="rId3" cstate="print"/>
          <a:srcRect/>
          <a:stretch>
            <a:fillRect/>
          </a:stretch>
        </p:blipFill>
        <p:spPr bwMode="auto">
          <a:xfrm>
            <a:off x="609600" y="3008586"/>
            <a:ext cx="4343400" cy="3341077"/>
          </a:xfrm>
          <a:prstGeom prst="rect">
            <a:avLst/>
          </a:prstGeom>
          <a:noFill/>
        </p:spPr>
      </p:pic>
      <p:sp>
        <p:nvSpPr>
          <p:cNvPr id="5" name="TextBox 4"/>
          <p:cNvSpPr txBox="1"/>
          <p:nvPr/>
        </p:nvSpPr>
        <p:spPr>
          <a:xfrm>
            <a:off x="4963510" y="3008586"/>
            <a:ext cx="3647090" cy="1200329"/>
          </a:xfrm>
          <a:prstGeom prst="rect">
            <a:avLst/>
          </a:prstGeom>
          <a:solidFill>
            <a:schemeClr val="bg1"/>
          </a:solidFill>
          <a:ln w="25400">
            <a:solidFill>
              <a:schemeClr val="tx2">
                <a:lumMod val="60000"/>
                <a:lumOff val="40000"/>
              </a:schemeClr>
            </a:solidFill>
          </a:ln>
        </p:spPr>
        <p:txBody>
          <a:bodyPr wrap="square" rtlCol="0">
            <a:spAutoFit/>
          </a:bodyPr>
          <a:lstStyle/>
          <a:p>
            <a:r>
              <a:rPr lang="en-GB" sz="2400" b="1" u="sng" dirty="0" smtClean="0">
                <a:solidFill>
                  <a:srgbClr val="C00000"/>
                </a:solidFill>
              </a:rPr>
              <a:t>Restriction site</a:t>
            </a:r>
          </a:p>
          <a:p>
            <a:r>
              <a:rPr lang="en-GB" sz="2400" b="1" dirty="0" smtClean="0"/>
              <a:t>[most </a:t>
            </a:r>
            <a:r>
              <a:rPr lang="en-GB" sz="2400" b="1" dirty="0"/>
              <a:t>recognition </a:t>
            </a:r>
            <a:r>
              <a:rPr lang="en-GB" sz="2400" b="1" dirty="0" smtClean="0"/>
              <a:t>sites are   </a:t>
            </a:r>
            <a:r>
              <a:rPr lang="en-GB" sz="2400" b="1" dirty="0"/>
              <a:t>4-6 base pairs </a:t>
            </a:r>
            <a:r>
              <a:rPr lang="en-GB" sz="2400" b="1" dirty="0" smtClean="0"/>
              <a:t>long]</a:t>
            </a:r>
            <a:endParaRPr lang="ga-IE" sz="2400" b="1" dirty="0"/>
          </a:p>
        </p:txBody>
      </p:sp>
      <p:sp>
        <p:nvSpPr>
          <p:cNvPr id="6" name="TextBox 5"/>
          <p:cNvSpPr txBox="1"/>
          <p:nvPr/>
        </p:nvSpPr>
        <p:spPr>
          <a:xfrm>
            <a:off x="5867400" y="5562600"/>
            <a:ext cx="1828800" cy="830997"/>
          </a:xfrm>
          <a:prstGeom prst="rect">
            <a:avLst/>
          </a:prstGeom>
          <a:noFill/>
        </p:spPr>
        <p:txBody>
          <a:bodyPr wrap="square" rtlCol="0">
            <a:spAutoFit/>
          </a:bodyPr>
          <a:lstStyle/>
          <a:p>
            <a:r>
              <a:rPr lang="en-GB" sz="2400" b="1" dirty="0" smtClean="0"/>
              <a:t>Restriction fragment</a:t>
            </a:r>
            <a:endParaRPr lang="en-US" sz="2400" b="1" dirty="0"/>
          </a:p>
        </p:txBody>
      </p:sp>
      <p:sp>
        <p:nvSpPr>
          <p:cNvPr id="7" name="Down Arrow 6"/>
          <p:cNvSpPr/>
          <p:nvPr/>
        </p:nvSpPr>
        <p:spPr>
          <a:xfrm>
            <a:off x="2393732" y="2795752"/>
            <a:ext cx="152400" cy="4572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V="1">
            <a:off x="3092668" y="3733800"/>
            <a:ext cx="152400" cy="4572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3226675" y="3582474"/>
            <a:ext cx="1702676" cy="582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5978098"/>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80975"/>
            <a:r>
              <a:rPr lang="en-GB" sz="3600" dirty="0" smtClean="0"/>
              <a:t>Naming of restriction enzymes: </a:t>
            </a:r>
            <a:endParaRPr lang="en-US" sz="3600" dirty="0">
              <a:latin typeface="+mn-lt"/>
            </a:endParaRPr>
          </a:p>
        </p:txBody>
      </p:sp>
      <p:sp>
        <p:nvSpPr>
          <p:cNvPr id="5" name="Content Placeholder 2"/>
          <p:cNvSpPr>
            <a:spLocks noGrp="1"/>
          </p:cNvSpPr>
          <p:nvPr>
            <p:ph idx="1"/>
          </p:nvPr>
        </p:nvSpPr>
        <p:spPr>
          <a:xfrm>
            <a:off x="457200" y="1646237"/>
            <a:ext cx="8229600" cy="4525963"/>
          </a:xfrm>
          <a:solidFill>
            <a:schemeClr val="bg1"/>
          </a:solidFill>
        </p:spPr>
        <p:txBody>
          <a:bodyPr>
            <a:normAutofit/>
          </a:bodyPr>
          <a:lstStyle/>
          <a:p>
            <a:pPr algn="just"/>
            <a:r>
              <a:rPr lang="en-GB" dirty="0" smtClean="0">
                <a:solidFill>
                  <a:schemeClr val="tx2">
                    <a:lumMod val="60000"/>
                    <a:lumOff val="40000"/>
                  </a:schemeClr>
                </a:solidFill>
              </a:rPr>
              <a:t>Names are based on the bacteria in which they are isolated </a:t>
            </a:r>
          </a:p>
          <a:p>
            <a:pPr algn="just"/>
            <a:r>
              <a:rPr lang="en-GB" dirty="0" smtClean="0"/>
              <a:t>e.g.</a:t>
            </a:r>
          </a:p>
          <a:p>
            <a:pPr marL="1076325" algn="just">
              <a:buFont typeface="Wingdings" pitchFamily="2" charset="2"/>
              <a:buChar char="§"/>
            </a:pPr>
            <a:r>
              <a:rPr lang="en-US" i="1" dirty="0" err="1" smtClean="0">
                <a:solidFill>
                  <a:srgbClr val="C00000"/>
                </a:solidFill>
              </a:rPr>
              <a:t>Eco</a:t>
            </a:r>
            <a:r>
              <a:rPr lang="en-US" dirty="0" err="1" smtClean="0">
                <a:solidFill>
                  <a:srgbClr val="C00000"/>
                </a:solidFill>
              </a:rPr>
              <a:t>RI</a:t>
            </a:r>
            <a:endParaRPr lang="en-US" dirty="0" smtClean="0">
              <a:solidFill>
                <a:srgbClr val="C00000"/>
              </a:solidFill>
            </a:endParaRPr>
          </a:p>
          <a:p>
            <a:pPr marL="1704975" algn="just">
              <a:buNone/>
            </a:pPr>
            <a:r>
              <a:rPr lang="en-GB" i="1" dirty="0" smtClean="0">
                <a:solidFill>
                  <a:srgbClr val="C00000"/>
                </a:solidFill>
              </a:rPr>
              <a:t>E</a:t>
            </a:r>
            <a:r>
              <a:rPr lang="en-GB" dirty="0" smtClean="0"/>
              <a:t> – </a:t>
            </a:r>
            <a:r>
              <a:rPr lang="en-GB" i="1" dirty="0" smtClean="0">
                <a:solidFill>
                  <a:srgbClr val="C00000"/>
                </a:solidFill>
              </a:rPr>
              <a:t>E</a:t>
            </a:r>
            <a:r>
              <a:rPr lang="en-GB" i="1" dirty="0" smtClean="0"/>
              <a:t>scherichia</a:t>
            </a:r>
            <a:r>
              <a:rPr lang="en-GB" dirty="0" smtClean="0"/>
              <a:t> (genus)</a:t>
            </a:r>
            <a:endParaRPr lang="en-US" dirty="0" smtClean="0"/>
          </a:p>
          <a:p>
            <a:pPr marL="1704975" algn="just">
              <a:buNone/>
            </a:pPr>
            <a:r>
              <a:rPr lang="en-GB" i="1" dirty="0" smtClean="0">
                <a:solidFill>
                  <a:srgbClr val="C00000"/>
                </a:solidFill>
              </a:rPr>
              <a:t>co</a:t>
            </a:r>
            <a:r>
              <a:rPr lang="en-GB" dirty="0" smtClean="0"/>
              <a:t> – </a:t>
            </a:r>
            <a:r>
              <a:rPr lang="en-GB" i="1" dirty="0" smtClean="0">
                <a:solidFill>
                  <a:srgbClr val="C00000"/>
                </a:solidFill>
              </a:rPr>
              <a:t>co</a:t>
            </a:r>
            <a:r>
              <a:rPr lang="en-GB" i="1" dirty="0" smtClean="0"/>
              <a:t>li</a:t>
            </a:r>
            <a:r>
              <a:rPr lang="en-GB" dirty="0" smtClean="0"/>
              <a:t> (species)</a:t>
            </a:r>
            <a:endParaRPr lang="en-US" dirty="0" smtClean="0"/>
          </a:p>
          <a:p>
            <a:pPr marL="1704975" algn="just">
              <a:buNone/>
            </a:pPr>
            <a:r>
              <a:rPr lang="en-GB" dirty="0" smtClean="0">
                <a:solidFill>
                  <a:srgbClr val="C00000"/>
                </a:solidFill>
              </a:rPr>
              <a:t>R</a:t>
            </a:r>
            <a:r>
              <a:rPr lang="en-GB" dirty="0" smtClean="0"/>
              <a:t> – RY 13 (</a:t>
            </a:r>
            <a:r>
              <a:rPr lang="en-GB" dirty="0" smtClean="0">
                <a:solidFill>
                  <a:srgbClr val="C00000"/>
                </a:solidFill>
              </a:rPr>
              <a:t>strain</a:t>
            </a:r>
            <a:r>
              <a:rPr lang="en-GB" dirty="0" smtClean="0"/>
              <a:t>)</a:t>
            </a:r>
            <a:endParaRPr lang="en-US" dirty="0" smtClean="0"/>
          </a:p>
          <a:p>
            <a:pPr marL="1704975" algn="just">
              <a:buNone/>
            </a:pPr>
            <a:r>
              <a:rPr lang="en-GB" dirty="0" smtClean="0">
                <a:solidFill>
                  <a:srgbClr val="C00000"/>
                </a:solidFill>
              </a:rPr>
              <a:t>I</a:t>
            </a:r>
            <a:r>
              <a:rPr lang="en-GB" dirty="0" smtClean="0"/>
              <a:t>   – </a:t>
            </a:r>
            <a:r>
              <a:rPr lang="en-GB" dirty="0" smtClean="0">
                <a:solidFill>
                  <a:srgbClr val="C00000"/>
                </a:solidFill>
              </a:rPr>
              <a:t>First identified Order</a:t>
            </a:r>
            <a:endParaRPr lang="en-US" dirty="0" smtClean="0">
              <a:solidFill>
                <a:srgbClr val="C00000"/>
              </a:solidFill>
            </a:endParaRPr>
          </a:p>
          <a:p>
            <a:pPr algn="just">
              <a:buNone/>
            </a:pPr>
            <a:endParaRPr lang="en-US" dirty="0"/>
          </a:p>
        </p:txBody>
      </p:sp>
    </p:spTree>
    <p:extLst>
      <p:ext uri="{BB962C8B-B14F-4D97-AF65-F5344CB8AC3E}">
        <p14:creationId xmlns:p14="http://schemas.microsoft.com/office/powerpoint/2010/main" xmlns="" val="2086309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Roman numeral mean?</a:t>
            </a:r>
            <a:endParaRPr lang="en-GB" dirty="0"/>
          </a:p>
        </p:txBody>
      </p:sp>
      <p:sp>
        <p:nvSpPr>
          <p:cNvPr id="3" name="Content Placeholder 2"/>
          <p:cNvSpPr>
            <a:spLocks noGrp="1"/>
          </p:cNvSpPr>
          <p:nvPr>
            <p:ph idx="1"/>
          </p:nvPr>
        </p:nvSpPr>
        <p:spPr>
          <a:xfrm>
            <a:off x="297108" y="1524000"/>
            <a:ext cx="3665292" cy="2057400"/>
          </a:xfrm>
          <a:solidFill>
            <a:schemeClr val="accent1">
              <a:lumMod val="20000"/>
              <a:lumOff val="80000"/>
            </a:schemeClr>
          </a:solidFill>
          <a:ln w="38100">
            <a:solidFill>
              <a:schemeClr val="bg2">
                <a:lumMod val="50000"/>
              </a:schemeClr>
            </a:solidFill>
          </a:ln>
          <a:effectLst>
            <a:outerShdw blurRad="50800" dist="50800" dir="5400000" algn="ctr" rotWithShape="0">
              <a:srgbClr val="000000">
                <a:alpha val="97000"/>
              </a:srgbClr>
            </a:outerShdw>
          </a:effectLst>
        </p:spPr>
        <p:txBody>
          <a:bodyPr>
            <a:normAutofit lnSpcReduction="10000"/>
          </a:bodyPr>
          <a:lstStyle/>
          <a:p>
            <a:pPr>
              <a:buNone/>
            </a:pPr>
            <a:r>
              <a:rPr lang="en-GB" i="1" dirty="0" err="1" smtClean="0"/>
              <a:t>Eco</a:t>
            </a:r>
            <a:r>
              <a:rPr lang="en-GB" dirty="0" err="1" smtClean="0"/>
              <a:t>R</a:t>
            </a:r>
            <a:r>
              <a:rPr lang="en-GB" dirty="0" err="1" smtClean="0">
                <a:solidFill>
                  <a:srgbClr val="C00000"/>
                </a:solidFill>
              </a:rPr>
              <a:t>I</a:t>
            </a:r>
            <a:r>
              <a:rPr lang="en-GB" dirty="0" smtClean="0"/>
              <a:t> </a:t>
            </a:r>
          </a:p>
          <a:p>
            <a:pPr marL="357188" indent="11113">
              <a:buNone/>
            </a:pPr>
            <a:r>
              <a:rPr lang="en-GB" dirty="0" smtClean="0"/>
              <a:t>1</a:t>
            </a:r>
            <a:r>
              <a:rPr lang="en-GB" baseline="30000" dirty="0" smtClean="0"/>
              <a:t>st</a:t>
            </a:r>
            <a:r>
              <a:rPr lang="en-GB" dirty="0" smtClean="0"/>
              <a:t> enzyme extracted from</a:t>
            </a:r>
            <a:r>
              <a:rPr lang="en-GB" i="1" dirty="0">
                <a:solidFill>
                  <a:srgbClr val="C00000"/>
                </a:solidFill>
              </a:rPr>
              <a:t> </a:t>
            </a:r>
            <a:r>
              <a:rPr lang="en-GB" i="1" dirty="0" smtClean="0"/>
              <a:t>Escherichia coli</a:t>
            </a:r>
            <a:endParaRPr lang="en-GB" dirty="0" smtClean="0"/>
          </a:p>
        </p:txBody>
      </p:sp>
      <p:pic>
        <p:nvPicPr>
          <p:cNvPr id="1027" name="Picture 3"/>
          <p:cNvPicPr>
            <a:picLocks noChangeAspect="1" noChangeArrowheads="1"/>
          </p:cNvPicPr>
          <p:nvPr/>
        </p:nvPicPr>
        <p:blipFill>
          <a:blip r:embed="rId3" cstate="print"/>
          <a:srcRect/>
          <a:stretch>
            <a:fillRect/>
          </a:stretch>
        </p:blipFill>
        <p:spPr bwMode="auto">
          <a:xfrm>
            <a:off x="838200" y="3762375"/>
            <a:ext cx="2346817" cy="1952625"/>
          </a:xfrm>
          <a:prstGeom prst="rect">
            <a:avLst/>
          </a:prstGeom>
          <a:noFill/>
          <a:ln w="9525">
            <a:noFill/>
            <a:miter lim="800000"/>
            <a:headEnd/>
            <a:tailEnd/>
          </a:ln>
        </p:spPr>
      </p:pic>
      <p:sp>
        <p:nvSpPr>
          <p:cNvPr id="7" name="Down Arrow 6"/>
          <p:cNvSpPr/>
          <p:nvPr/>
        </p:nvSpPr>
        <p:spPr>
          <a:xfrm rot="15723039">
            <a:off x="3412175" y="3467188"/>
            <a:ext cx="262250" cy="1579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a:xfrm>
            <a:off x="4495800" y="3733800"/>
            <a:ext cx="3962400"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1</a:t>
            </a:r>
            <a:r>
              <a:rPr kumimoji="0" lang="en-GB" sz="3200" b="1" i="0" u="none" strike="noStrike" kern="1200" cap="none" spc="0" normalizeH="0" baseline="30000" noProof="0" dirty="0" smtClean="0">
                <a:ln>
                  <a:noFill/>
                </a:ln>
                <a:solidFill>
                  <a:schemeClr val="tx1"/>
                </a:solidFill>
                <a:effectLst/>
                <a:uLnTx/>
                <a:uFillTx/>
                <a:latin typeface="+mn-lt"/>
                <a:ea typeface="+mn-ea"/>
                <a:cs typeface="+mn-cs"/>
              </a:rPr>
              <a:t>st</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enzyme extracted</a:t>
            </a: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3200" b="1" dirty="0" smtClean="0"/>
              <a:t>2</a:t>
            </a:r>
            <a:r>
              <a:rPr lang="en-GB" sz="3200" b="1" baseline="30000" dirty="0" smtClean="0"/>
              <a:t>nd</a:t>
            </a:r>
            <a:r>
              <a:rPr lang="en-GB" sz="3200" b="1" dirty="0" smtClean="0"/>
              <a:t> enzyme extracted</a:t>
            </a: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3</a:t>
            </a:r>
            <a:r>
              <a:rPr kumimoji="0" lang="en-US" sz="3200" b="1" i="0" u="none" strike="noStrike" kern="1200" cap="none" spc="0" normalizeH="0" baseline="30000" noProof="0" dirty="0" smtClean="0">
                <a:ln>
                  <a:noFill/>
                </a:ln>
                <a:solidFill>
                  <a:schemeClr val="tx1"/>
                </a:solidFill>
                <a:effectLst/>
                <a:uLnTx/>
                <a:uFillTx/>
                <a:latin typeface="+mn-lt"/>
                <a:ea typeface="+mn-ea"/>
                <a:cs typeface="+mn-cs"/>
              </a:rPr>
              <a:t>rd</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enzyme extracted</a:t>
            </a: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Char char="q"/>
              <a:tabLst/>
              <a:defRPr/>
            </a:pP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Down Arrow 8"/>
          <p:cNvSpPr/>
          <p:nvPr/>
        </p:nvSpPr>
        <p:spPr>
          <a:xfrm rot="16200000">
            <a:off x="3477828" y="3879922"/>
            <a:ext cx="262250" cy="1579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6865949">
            <a:off x="3412103" y="4263779"/>
            <a:ext cx="262250" cy="1579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4648200" y="1371600"/>
            <a:ext cx="3962400" cy="16002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Char char="q"/>
              <a:tabLst/>
              <a:defRPr/>
            </a:pP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4648200" y="1600200"/>
            <a:ext cx="3962400" cy="1981200"/>
          </a:xfrm>
          <a:prstGeom prst="rect">
            <a:avLst/>
          </a:prstGeom>
          <a:solidFill>
            <a:schemeClr val="accent1">
              <a:lumMod val="20000"/>
              <a:lumOff val="80000"/>
            </a:schemeClr>
          </a:solidFill>
          <a:ln w="38100">
            <a:solidFill>
              <a:schemeClr val="bg2">
                <a:lumMod val="50000"/>
              </a:schemeClr>
            </a:solidFill>
          </a:ln>
          <a:effectLst>
            <a:outerShdw blurRad="50800" dist="50800" dir="5400000" algn="ctr" rotWithShape="0">
              <a:srgbClr val="000000">
                <a:alpha val="97000"/>
              </a:srgbClr>
            </a:outerShdw>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en-US" i="1" dirty="0" err="1"/>
              <a:t>Hin</a:t>
            </a:r>
            <a:r>
              <a:rPr lang="en-US" dirty="0" err="1"/>
              <a:t>d</a:t>
            </a:r>
            <a:r>
              <a:rPr lang="en-US" dirty="0" err="1">
                <a:solidFill>
                  <a:srgbClr val="C00000"/>
                </a:solidFill>
              </a:rPr>
              <a:t>III</a:t>
            </a:r>
            <a:r>
              <a:rPr lang="en-US" dirty="0"/>
              <a:t> </a:t>
            </a:r>
          </a:p>
          <a:p>
            <a:pPr marL="0" lvl="0" indent="0">
              <a:buNone/>
              <a:tabLst>
                <a:tab pos="623888" algn="l"/>
              </a:tabLst>
              <a:defRPr/>
            </a:pPr>
            <a:r>
              <a:rPr lang="en-US" dirty="0"/>
              <a:t>3</a:t>
            </a:r>
            <a:r>
              <a:rPr lang="en-US" baseline="30000" dirty="0"/>
              <a:t>rd</a:t>
            </a:r>
            <a:r>
              <a:rPr lang="en-US" dirty="0"/>
              <a:t> enzyme extracted from </a:t>
            </a:r>
            <a:r>
              <a:rPr lang="ga-IE" i="1" dirty="0">
                <a:solidFill>
                  <a:schemeClr val="bg2">
                    <a:lumMod val="50000"/>
                  </a:schemeClr>
                </a:solidFill>
              </a:rPr>
              <a:t>Haemophilus influenzae</a:t>
            </a:r>
            <a:r>
              <a:rPr lang="ga-IE" dirty="0">
                <a:solidFill>
                  <a:schemeClr val="bg2">
                    <a:lumMod val="50000"/>
                  </a:schemeClr>
                </a:solidFill>
              </a:rPr>
              <a:t> </a:t>
            </a:r>
            <a:endParaRPr lang="en-US" dirty="0">
              <a:solidFill>
                <a:schemeClr val="bg2">
                  <a:lumMod val="50000"/>
                </a:schemeClr>
              </a:solidFill>
            </a:endParaRPr>
          </a:p>
        </p:txBody>
      </p:sp>
    </p:spTree>
    <p:extLst>
      <p:ext uri="{BB962C8B-B14F-4D97-AF65-F5344CB8AC3E}">
        <p14:creationId xmlns:p14="http://schemas.microsoft.com/office/powerpoint/2010/main" xmlns="" val="86332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Recognition site of </a:t>
            </a:r>
            <a:r>
              <a:rPr lang="en-GB" i="1" dirty="0" err="1" smtClean="0"/>
              <a:t>Eco</a:t>
            </a:r>
            <a:r>
              <a:rPr lang="en-GB" dirty="0" err="1" smtClean="0"/>
              <a:t>RI</a:t>
            </a:r>
            <a:endParaRPr lang="en-US" dirty="0"/>
          </a:p>
        </p:txBody>
      </p:sp>
      <p:sp>
        <p:nvSpPr>
          <p:cNvPr id="4" name="Rectangle 13"/>
          <p:cNvSpPr>
            <a:spLocks noChangeArrowheads="1"/>
          </p:cNvSpPr>
          <p:nvPr/>
        </p:nvSpPr>
        <p:spPr bwMode="auto">
          <a:xfrm>
            <a:off x="838200" y="1905000"/>
            <a:ext cx="7162800" cy="4267200"/>
          </a:xfrm>
          <a:prstGeom prst="rect">
            <a:avLst/>
          </a:prstGeom>
          <a:noFill/>
          <a:ln w="38100">
            <a:solidFill>
              <a:schemeClr val="tx1"/>
            </a:solidFill>
            <a:miter lim="800000"/>
            <a:headEnd/>
            <a:tailEnd/>
          </a:ln>
          <a:effectLst/>
        </p:spPr>
        <p:txBody>
          <a:bodyPr wrap="none" anchor="ctr"/>
          <a:lstStyle/>
          <a:p>
            <a:endParaRPr lang="en-US"/>
          </a:p>
        </p:txBody>
      </p:sp>
      <p:sp>
        <p:nvSpPr>
          <p:cNvPr id="5" name="Text Box 3"/>
          <p:cNvSpPr txBox="1">
            <a:spLocks noChangeArrowheads="1"/>
          </p:cNvSpPr>
          <p:nvPr/>
        </p:nvSpPr>
        <p:spPr bwMode="auto">
          <a:xfrm>
            <a:off x="0" y="2362200"/>
            <a:ext cx="9144000" cy="1188018"/>
          </a:xfrm>
          <a:prstGeom prst="rect">
            <a:avLst/>
          </a:prstGeom>
          <a:noFill/>
          <a:ln w="9525">
            <a:noFill/>
            <a:miter lim="800000"/>
            <a:headEnd/>
            <a:tailEnd/>
          </a:ln>
          <a:effectLst/>
        </p:spPr>
        <p:txBody>
          <a:bodyPr>
            <a:spAutoFit/>
          </a:bodyPr>
          <a:lstStyle/>
          <a:p>
            <a:pPr>
              <a:lnSpc>
                <a:spcPct val="90000"/>
              </a:lnSpc>
              <a:spcBef>
                <a:spcPct val="20000"/>
              </a:spcBef>
              <a:spcAft>
                <a:spcPts val="300"/>
              </a:spcAft>
            </a:pPr>
            <a:r>
              <a:rPr lang="en-US" sz="3600" dirty="0">
                <a:latin typeface="Courier" pitchFamily="42" charset="0"/>
              </a:rPr>
              <a:t>	</a:t>
            </a:r>
            <a:r>
              <a:rPr lang="en-US" sz="3300" dirty="0">
                <a:latin typeface="Courier" pitchFamily="42" charset="0"/>
              </a:rPr>
              <a:t>5’GGATC</a:t>
            </a:r>
            <a:r>
              <a:rPr lang="en-US" sz="3300" b="1" dirty="0">
                <a:latin typeface="Courier" pitchFamily="42" charset="0"/>
              </a:rPr>
              <a:t>G</a:t>
            </a:r>
            <a:r>
              <a:rPr lang="en-US" sz="3300" b="1" dirty="0">
                <a:solidFill>
                  <a:srgbClr val="EF1F1D"/>
                </a:solidFill>
                <a:latin typeface="Courier" pitchFamily="42" charset="0"/>
              </a:rPr>
              <a:t>AATT</a:t>
            </a:r>
            <a:r>
              <a:rPr lang="en-US" sz="3300" b="1" dirty="0">
                <a:latin typeface="Courier" pitchFamily="42" charset="0"/>
              </a:rPr>
              <a:t>C</a:t>
            </a:r>
            <a:r>
              <a:rPr lang="en-US" sz="3300" dirty="0">
                <a:latin typeface="Courier" pitchFamily="42" charset="0"/>
              </a:rPr>
              <a:t>CCGATTTCAAT</a:t>
            </a:r>
          </a:p>
          <a:p>
            <a:pPr>
              <a:lnSpc>
                <a:spcPct val="90000"/>
              </a:lnSpc>
              <a:spcBef>
                <a:spcPct val="20000"/>
              </a:spcBef>
              <a:spcAft>
                <a:spcPts val="300"/>
              </a:spcAft>
            </a:pPr>
            <a:r>
              <a:rPr lang="en-US" sz="3300" dirty="0">
                <a:latin typeface="Courier" pitchFamily="42" charset="0"/>
              </a:rPr>
              <a:t>	3’CCTAG</a:t>
            </a:r>
            <a:r>
              <a:rPr lang="en-US" sz="3300" b="1" dirty="0">
                <a:latin typeface="Courier" pitchFamily="42" charset="0"/>
              </a:rPr>
              <a:t>C</a:t>
            </a:r>
            <a:r>
              <a:rPr lang="en-US" sz="3300" b="1" dirty="0">
                <a:solidFill>
                  <a:srgbClr val="EF1F1D"/>
                </a:solidFill>
                <a:latin typeface="Courier" pitchFamily="42" charset="0"/>
              </a:rPr>
              <a:t>TTAA</a:t>
            </a:r>
            <a:r>
              <a:rPr lang="en-US" sz="3300" b="1" dirty="0">
                <a:latin typeface="Courier" pitchFamily="42" charset="0"/>
              </a:rPr>
              <a:t>G</a:t>
            </a:r>
            <a:r>
              <a:rPr lang="en-US" sz="3300" dirty="0">
                <a:latin typeface="Courier" pitchFamily="42" charset="0"/>
              </a:rPr>
              <a:t>GGCTAAAGTTA</a:t>
            </a:r>
          </a:p>
        </p:txBody>
      </p:sp>
      <p:sp>
        <p:nvSpPr>
          <p:cNvPr id="6" name="Rectangle 10"/>
          <p:cNvSpPr>
            <a:spLocks noChangeArrowheads="1"/>
          </p:cNvSpPr>
          <p:nvPr/>
        </p:nvSpPr>
        <p:spPr bwMode="auto">
          <a:xfrm>
            <a:off x="2819400" y="2362200"/>
            <a:ext cx="1676400" cy="1143000"/>
          </a:xfrm>
          <a:prstGeom prst="rect">
            <a:avLst/>
          </a:prstGeom>
          <a:noFill/>
          <a:ln w="9525">
            <a:solidFill>
              <a:schemeClr val="tx1"/>
            </a:solidFill>
            <a:miter lim="800000"/>
            <a:headEnd/>
            <a:tailEnd/>
          </a:ln>
          <a:effectLst/>
        </p:spPr>
        <p:txBody>
          <a:bodyPr wrap="none" anchor="ctr"/>
          <a:lstStyle/>
          <a:p>
            <a:endParaRPr lang="en-US"/>
          </a:p>
        </p:txBody>
      </p:sp>
      <p:sp>
        <p:nvSpPr>
          <p:cNvPr id="7" name="Text Box 12"/>
          <p:cNvSpPr txBox="1">
            <a:spLocks noChangeArrowheads="1"/>
          </p:cNvSpPr>
          <p:nvPr/>
        </p:nvSpPr>
        <p:spPr bwMode="auto">
          <a:xfrm>
            <a:off x="990601" y="3733800"/>
            <a:ext cx="6858000" cy="1754326"/>
          </a:xfrm>
          <a:prstGeom prst="rect">
            <a:avLst/>
          </a:prstGeom>
          <a:noFill/>
          <a:ln w="9525">
            <a:noFill/>
            <a:miter lim="800000"/>
            <a:headEnd/>
            <a:tailEnd/>
          </a:ln>
          <a:effectLst/>
        </p:spPr>
        <p:txBody>
          <a:bodyPr wrap="square">
            <a:spAutoFit/>
          </a:bodyPr>
          <a:lstStyle/>
          <a:p>
            <a:pPr algn="just"/>
            <a:r>
              <a:rPr lang="en-US" sz="3600" dirty="0" smtClean="0"/>
              <a:t>A </a:t>
            </a:r>
            <a:r>
              <a:rPr lang="en-US" sz="3600" b="1" i="1" dirty="0">
                <a:solidFill>
                  <a:schemeClr val="tx2">
                    <a:lumMod val="60000"/>
                    <a:lumOff val="40000"/>
                  </a:schemeClr>
                </a:solidFill>
              </a:rPr>
              <a:t>palindrome</a:t>
            </a:r>
            <a:r>
              <a:rPr lang="en-US" sz="3600" dirty="0"/>
              <a:t> reads the same </a:t>
            </a:r>
            <a:r>
              <a:rPr lang="en-US" sz="3600" dirty="0" smtClean="0"/>
              <a:t>left-to-right </a:t>
            </a:r>
            <a:r>
              <a:rPr lang="en-US" sz="3600" dirty="0"/>
              <a:t>in the top strand </a:t>
            </a:r>
            <a:r>
              <a:rPr lang="en-US" sz="3600" dirty="0" smtClean="0"/>
              <a:t>And right-to-left </a:t>
            </a:r>
            <a:r>
              <a:rPr lang="en-US" sz="3600" dirty="0"/>
              <a:t>in the bottom strand</a:t>
            </a:r>
            <a:endParaRPr lang="en-US" dirty="0"/>
          </a:p>
        </p:txBody>
      </p:sp>
      <p:sp>
        <p:nvSpPr>
          <p:cNvPr id="8" name="Down Arrow 7"/>
          <p:cNvSpPr/>
          <p:nvPr/>
        </p:nvSpPr>
        <p:spPr>
          <a:xfrm>
            <a:off x="3048000" y="19050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flipV="1">
            <a:off x="4114800" y="34290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2682" y="3581400"/>
            <a:ext cx="8433968"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152400" y="0"/>
            <a:ext cx="8991600" cy="1066800"/>
          </a:xfrm>
        </p:spPr>
        <p:txBody>
          <a:bodyPr>
            <a:noAutofit/>
          </a:bodyPr>
          <a:lstStyle/>
          <a:p>
            <a:pPr algn="just"/>
            <a:r>
              <a:rPr lang="en-GB" sz="3600" dirty="0"/>
              <a:t>Restriction enzymes cleave DNA </a:t>
            </a:r>
            <a:r>
              <a:rPr lang="en-GB" sz="3600" dirty="0" smtClean="0"/>
              <a:t>in</a:t>
            </a:r>
            <a:br>
              <a:rPr lang="en-GB" sz="3600" dirty="0" smtClean="0"/>
            </a:br>
            <a:r>
              <a:rPr lang="en-GB" sz="3600" dirty="0" smtClean="0"/>
              <a:t> </a:t>
            </a:r>
            <a:r>
              <a:rPr lang="en-GB" sz="3600" i="1" u="sng" dirty="0">
                <a:solidFill>
                  <a:schemeClr val="bg2">
                    <a:lumMod val="50000"/>
                  </a:schemeClr>
                </a:solidFill>
              </a:rPr>
              <a:t>two</a:t>
            </a:r>
            <a:r>
              <a:rPr lang="en-GB" sz="3600" dirty="0">
                <a:solidFill>
                  <a:schemeClr val="bg2">
                    <a:lumMod val="50000"/>
                  </a:schemeClr>
                </a:solidFill>
              </a:rPr>
              <a:t> </a:t>
            </a:r>
            <a:r>
              <a:rPr lang="en-GB" sz="3600" dirty="0" smtClean="0"/>
              <a:t>ways:</a:t>
            </a:r>
            <a:endParaRPr lang="en-US" sz="3600" dirty="0"/>
          </a:p>
        </p:txBody>
      </p:sp>
      <p:sp>
        <p:nvSpPr>
          <p:cNvPr id="3" name="Content Placeholder 2"/>
          <p:cNvSpPr>
            <a:spLocks noGrp="1"/>
          </p:cNvSpPr>
          <p:nvPr>
            <p:ph idx="1"/>
          </p:nvPr>
        </p:nvSpPr>
        <p:spPr>
          <a:xfrm>
            <a:off x="212834" y="1600200"/>
            <a:ext cx="8229600" cy="1981200"/>
          </a:xfrm>
          <a:solidFill>
            <a:schemeClr val="bg1"/>
          </a:solidFill>
          <a:ln w="38100">
            <a:solidFill>
              <a:schemeClr val="tx2">
                <a:lumMod val="60000"/>
                <a:lumOff val="40000"/>
              </a:schemeClr>
            </a:solidFill>
          </a:ln>
        </p:spPr>
        <p:txBody>
          <a:bodyPr>
            <a:normAutofit lnSpcReduction="10000"/>
          </a:bodyPr>
          <a:lstStyle/>
          <a:p>
            <a:pPr marL="0" lvl="0" indent="0">
              <a:buNone/>
            </a:pPr>
            <a:r>
              <a:rPr lang="en-US" dirty="0" smtClean="0"/>
              <a:t>1. </a:t>
            </a:r>
            <a:r>
              <a:rPr lang="en-US" u="sng" dirty="0" smtClean="0">
                <a:solidFill>
                  <a:srgbClr val="C00000"/>
                </a:solidFill>
              </a:rPr>
              <a:t>straight </a:t>
            </a:r>
            <a:r>
              <a:rPr lang="en-US" u="sng" dirty="0">
                <a:solidFill>
                  <a:srgbClr val="C00000"/>
                </a:solidFill>
              </a:rPr>
              <a:t>cuts</a:t>
            </a:r>
            <a:r>
              <a:rPr lang="en-US" dirty="0"/>
              <a:t>:</a:t>
            </a:r>
            <a:endParaRPr lang="ga-IE" sz="2400" dirty="0"/>
          </a:p>
          <a:p>
            <a:pPr marL="800100" lvl="0"/>
            <a:r>
              <a:rPr lang="en-US" dirty="0" smtClean="0"/>
              <a:t>Enzymes </a:t>
            </a:r>
            <a:r>
              <a:rPr lang="en-US" dirty="0"/>
              <a:t>make incisions in each strand at a point immediately opposite the another, producing “</a:t>
            </a:r>
            <a:r>
              <a:rPr lang="en-US" u="sng" dirty="0">
                <a:solidFill>
                  <a:schemeClr val="bg2">
                    <a:lumMod val="50000"/>
                  </a:schemeClr>
                </a:solidFill>
              </a:rPr>
              <a:t>blunt end</a:t>
            </a:r>
            <a:r>
              <a:rPr lang="en-US" dirty="0"/>
              <a:t>” DNA </a:t>
            </a:r>
            <a:r>
              <a:rPr lang="en-US" dirty="0" smtClean="0"/>
              <a:t>fragments</a:t>
            </a:r>
            <a:endParaRPr lang="ga-IE" sz="3600" dirty="0"/>
          </a:p>
        </p:txBody>
      </p:sp>
      <p:cxnSp>
        <p:nvCxnSpPr>
          <p:cNvPr id="9" name="Straight Connector 8"/>
          <p:cNvCxnSpPr/>
          <p:nvPr/>
        </p:nvCxnSpPr>
        <p:spPr>
          <a:xfrm>
            <a:off x="4423104" y="3722916"/>
            <a:ext cx="0" cy="85647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066800"/>
          </a:xfrm>
        </p:spPr>
        <p:txBody>
          <a:bodyPr>
            <a:noAutofit/>
          </a:bodyPr>
          <a:lstStyle/>
          <a:p>
            <a:r>
              <a:rPr lang="en-GB" sz="3600" dirty="0"/>
              <a:t>Restriction enzymes cleave DNA </a:t>
            </a:r>
            <a:r>
              <a:rPr lang="en-GB" sz="3600" dirty="0" smtClean="0"/>
              <a:t>in</a:t>
            </a:r>
            <a:br>
              <a:rPr lang="en-GB" sz="3600" dirty="0" smtClean="0"/>
            </a:br>
            <a:r>
              <a:rPr lang="en-GB" sz="3600" dirty="0" smtClean="0"/>
              <a:t> </a:t>
            </a:r>
            <a:r>
              <a:rPr lang="en-GB" sz="3600" i="1" u="sng" dirty="0">
                <a:solidFill>
                  <a:schemeClr val="bg2">
                    <a:lumMod val="50000"/>
                  </a:schemeClr>
                </a:solidFill>
              </a:rPr>
              <a:t>two</a:t>
            </a:r>
            <a:r>
              <a:rPr lang="en-GB" sz="3600" dirty="0">
                <a:solidFill>
                  <a:schemeClr val="bg2">
                    <a:lumMod val="50000"/>
                  </a:schemeClr>
                </a:solidFill>
              </a:rPr>
              <a:t> </a:t>
            </a:r>
            <a:r>
              <a:rPr lang="en-GB" sz="3600" dirty="0" smtClean="0"/>
              <a:t>ways:</a:t>
            </a:r>
            <a:endParaRPr lang="en-US" sz="3600" dirty="0"/>
          </a:p>
        </p:txBody>
      </p:sp>
      <p:sp>
        <p:nvSpPr>
          <p:cNvPr id="7" name="Content Placeholder 2"/>
          <p:cNvSpPr txBox="1">
            <a:spLocks/>
          </p:cNvSpPr>
          <p:nvPr/>
        </p:nvSpPr>
        <p:spPr>
          <a:xfrm>
            <a:off x="762000" y="1524000"/>
            <a:ext cx="7391400" cy="1676400"/>
          </a:xfrm>
          <a:prstGeom prst="rect">
            <a:avLst/>
          </a:prstGeom>
          <a:solidFill>
            <a:schemeClr val="bg1"/>
          </a:solidFill>
          <a:ln w="38100">
            <a:solidFill>
              <a:schemeClr val="tx2">
                <a:lumMod val="60000"/>
                <a:lumOff val="40000"/>
              </a:schemeClr>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3600" dirty="0" smtClean="0"/>
              <a:t>2. </a:t>
            </a:r>
            <a:r>
              <a:rPr lang="en-US" sz="3600" u="sng" dirty="0" smtClean="0">
                <a:solidFill>
                  <a:srgbClr val="C00000"/>
                </a:solidFill>
              </a:rPr>
              <a:t>Staggered cuts</a:t>
            </a:r>
            <a:r>
              <a:rPr lang="en-US" sz="3600" dirty="0" smtClean="0">
                <a:solidFill>
                  <a:srgbClr val="C00000"/>
                </a:solidFill>
              </a:rPr>
              <a:t> </a:t>
            </a:r>
          </a:p>
          <a:p>
            <a:pPr marL="630238" indent="-361950"/>
            <a:r>
              <a:rPr lang="en-GB" dirty="0" smtClean="0"/>
              <a:t>are in a zig-</a:t>
            </a:r>
            <a:r>
              <a:rPr lang="en-GB" dirty="0" err="1" smtClean="0"/>
              <a:t>zag</a:t>
            </a:r>
            <a:r>
              <a:rPr lang="en-GB" dirty="0" smtClean="0"/>
              <a:t> pattern</a:t>
            </a:r>
          </a:p>
          <a:p>
            <a:pPr marL="630238" indent="-361950"/>
            <a:r>
              <a:rPr lang="en-US" dirty="0"/>
              <a:t>producing </a:t>
            </a:r>
            <a:r>
              <a:rPr lang="en-US" dirty="0" smtClean="0"/>
              <a:t>“</a:t>
            </a:r>
            <a:r>
              <a:rPr lang="en-US" u="sng" dirty="0" smtClean="0">
                <a:solidFill>
                  <a:schemeClr val="bg2">
                    <a:lumMod val="50000"/>
                  </a:schemeClr>
                </a:solidFill>
              </a:rPr>
              <a:t>sticky ends</a:t>
            </a:r>
            <a:r>
              <a:rPr lang="en-US" dirty="0" smtClean="0"/>
              <a:t>”</a:t>
            </a:r>
            <a:endParaRPr lang="ga-IE" dirty="0" smtClean="0"/>
          </a:p>
          <a:p>
            <a:endParaRPr lang="en-US" dirty="0"/>
          </a:p>
        </p:txBody>
      </p:sp>
      <p:pic>
        <p:nvPicPr>
          <p:cNvPr id="6146" name="Picture 2" descr="http://www.sullydog.com/sullysites/qm/classicmeat/restriction.GIF"/>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95" t="10404" r="3539" b="26396"/>
          <a:stretch/>
        </p:blipFill>
        <p:spPr bwMode="auto">
          <a:xfrm>
            <a:off x="762000" y="3242574"/>
            <a:ext cx="7385922" cy="3539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1964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Blunt and Sticky ends</a:t>
            </a:r>
            <a:endParaRPr lang="en-US" dirty="0"/>
          </a:p>
        </p:txBody>
      </p:sp>
      <p:sp>
        <p:nvSpPr>
          <p:cNvPr id="3" name="Content Placeholder 2"/>
          <p:cNvSpPr>
            <a:spLocks noGrp="1"/>
          </p:cNvSpPr>
          <p:nvPr>
            <p:ph idx="1"/>
          </p:nvPr>
        </p:nvSpPr>
        <p:spPr>
          <a:xfrm>
            <a:off x="762000" y="5715000"/>
            <a:ext cx="7543800" cy="914400"/>
          </a:xfrm>
          <a:solidFill>
            <a:schemeClr val="accent1">
              <a:lumMod val="20000"/>
              <a:lumOff val="80000"/>
            </a:schemeClr>
          </a:solidFill>
        </p:spPr>
        <p:txBody>
          <a:bodyPr>
            <a:noAutofit/>
          </a:bodyPr>
          <a:lstStyle/>
          <a:p>
            <a:pPr marL="0" indent="0">
              <a:buNone/>
            </a:pPr>
            <a:r>
              <a:rPr lang="en-GB" sz="2800" u="sng" dirty="0" smtClean="0">
                <a:solidFill>
                  <a:srgbClr val="C00000"/>
                </a:solidFill>
              </a:rPr>
              <a:t>Sticky ends</a:t>
            </a:r>
            <a:r>
              <a:rPr lang="en-GB" sz="2800" dirty="0" smtClean="0">
                <a:solidFill>
                  <a:srgbClr val="C00000"/>
                </a:solidFill>
              </a:rPr>
              <a:t>: </a:t>
            </a:r>
          </a:p>
          <a:p>
            <a:pPr marL="0" indent="0">
              <a:buNone/>
            </a:pPr>
            <a:r>
              <a:rPr lang="en-GB" sz="2800" dirty="0" smtClean="0"/>
              <a:t>unpaired base sequences at the ends of DNA</a:t>
            </a:r>
            <a:endParaRPr lang="en-US" sz="2800" dirty="0"/>
          </a:p>
        </p:txBody>
      </p:sp>
      <p:pic>
        <p:nvPicPr>
          <p:cNvPr id="90114" name="Picture 2" descr="http://zlgc.seu.edu.cn/jpkc/2010jpkc/jykc2/Content/jxzy/genetics/chapt09/art_library/color_art_library/09_02.jpg"/>
          <p:cNvPicPr>
            <a:picLocks noChangeAspect="1" noChangeArrowheads="1"/>
          </p:cNvPicPr>
          <p:nvPr/>
        </p:nvPicPr>
        <p:blipFill>
          <a:blip r:embed="rId3" cstate="print"/>
          <a:srcRect t="2439" b="31707"/>
          <a:stretch>
            <a:fillRect/>
          </a:stretch>
        </p:blipFill>
        <p:spPr bwMode="auto">
          <a:xfrm>
            <a:off x="304800" y="1600200"/>
            <a:ext cx="7283849" cy="4114800"/>
          </a:xfrm>
          <a:prstGeom prst="rect">
            <a:avLst/>
          </a:prstGeom>
          <a:solidFill>
            <a:schemeClr val="accent6">
              <a:lumMod val="20000"/>
              <a:lumOff val="80000"/>
            </a:schemeClr>
          </a:solidFill>
        </p:spPr>
      </p:pic>
      <p:sp>
        <p:nvSpPr>
          <p:cNvPr id="5" name="Content Placeholder 2"/>
          <p:cNvSpPr txBox="1">
            <a:spLocks/>
          </p:cNvSpPr>
          <p:nvPr/>
        </p:nvSpPr>
        <p:spPr>
          <a:xfrm>
            <a:off x="4114800" y="1371600"/>
            <a:ext cx="4800600" cy="838200"/>
          </a:xfrm>
          <a:prstGeom prst="rect">
            <a:avLst/>
          </a:prstGeom>
          <a:solidFill>
            <a:schemeClr val="accent1">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2800" b="1" i="0" u="sng" strike="noStrike" kern="1200" cap="none" spc="0" normalizeH="0" baseline="0" noProof="0" dirty="0" smtClean="0">
                <a:ln>
                  <a:noFill/>
                </a:ln>
                <a:solidFill>
                  <a:srgbClr val="C00000"/>
                </a:solidFill>
                <a:effectLst/>
                <a:uLnTx/>
                <a:uFillTx/>
                <a:latin typeface="+mn-lt"/>
                <a:ea typeface="+mn-ea"/>
                <a:cs typeface="+mn-cs"/>
              </a:rPr>
              <a:t>Blunt ends</a:t>
            </a:r>
            <a:r>
              <a:rPr kumimoji="0" lang="en-GB" sz="2800" b="1" i="0" u="none" strike="noStrike" kern="1200" cap="none" spc="0" normalizeH="0" baseline="0" noProof="0" dirty="0" smtClean="0">
                <a:ln>
                  <a:noFill/>
                </a:ln>
                <a:solidFill>
                  <a:srgbClr val="C00000"/>
                </a:solidFill>
                <a:effectLst/>
                <a:uLnTx/>
                <a:uFillTx/>
                <a:latin typeface="+mn-lt"/>
                <a:ea typeface="+mn-ea"/>
                <a:cs typeface="+mn-cs"/>
              </a:rPr>
              <a:t>: </a:t>
            </a:r>
            <a:r>
              <a:rPr kumimoji="0" lang="en-GB" sz="2800" b="1" i="0" u="none" strike="noStrike" kern="1200" cap="none" spc="0" normalizeH="0" baseline="0" noProof="0" dirty="0" smtClean="0">
                <a:ln>
                  <a:noFill/>
                </a:ln>
                <a:effectLst/>
                <a:uLnTx/>
                <a:uFillTx/>
                <a:latin typeface="+mn-lt"/>
                <a:ea typeface="+mn-ea"/>
                <a:cs typeface="+mn-cs"/>
              </a:rPr>
              <a:t>paired base sequences at the ends of DNA</a:t>
            </a:r>
            <a:endParaRPr kumimoji="0" lang="en-US" sz="28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xmlns="" val="3089751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600200"/>
            <a:ext cx="6621294"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152400" y="2971800"/>
            <a:ext cx="3505200" cy="2514600"/>
          </a:xfrm>
          <a:solidFill>
            <a:schemeClr val="accent1">
              <a:lumMod val="20000"/>
              <a:lumOff val="80000"/>
            </a:schemeClr>
          </a:solidFill>
          <a:ln w="38100">
            <a:solidFill>
              <a:schemeClr val="tx2">
                <a:lumMod val="60000"/>
                <a:lumOff val="40000"/>
              </a:schemeClr>
            </a:solidFill>
          </a:ln>
          <a:effectLst>
            <a:outerShdw blurRad="50800" dist="50800" dir="5400000" algn="ctr" rotWithShape="0">
              <a:srgbClr val="000000">
                <a:alpha val="93000"/>
              </a:srgbClr>
            </a:outerShdw>
          </a:effectLst>
        </p:spPr>
        <p:txBody>
          <a:bodyPr>
            <a:noAutofit/>
          </a:bodyPr>
          <a:lstStyle/>
          <a:p>
            <a:pPr marL="0" indent="0" algn="ctr">
              <a:buNone/>
            </a:pPr>
            <a:r>
              <a:rPr lang="en-US" sz="3000" dirty="0"/>
              <a:t>S</a:t>
            </a:r>
            <a:r>
              <a:rPr lang="en-US" sz="3000" dirty="0" smtClean="0"/>
              <a:t>ticky </a:t>
            </a:r>
            <a:r>
              <a:rPr lang="en-US" sz="3000" dirty="0"/>
              <a:t>ends must match </a:t>
            </a:r>
            <a:endParaRPr lang="en-US" sz="3000" dirty="0" smtClean="0"/>
          </a:p>
          <a:p>
            <a:pPr marL="0" indent="0" algn="ctr">
              <a:buNone/>
            </a:pPr>
            <a:r>
              <a:rPr lang="en-US" sz="3000" dirty="0" smtClean="0"/>
              <a:t>(</a:t>
            </a:r>
            <a:r>
              <a:rPr lang="en-US" sz="3000" dirty="0"/>
              <a:t>be complementary) for optimal </a:t>
            </a:r>
            <a:endParaRPr lang="en-US" sz="3000" dirty="0" smtClean="0"/>
          </a:p>
          <a:p>
            <a:pPr marL="0" indent="0" algn="ctr">
              <a:buNone/>
            </a:pPr>
            <a:r>
              <a:rPr lang="en-US" sz="3000" dirty="0" smtClean="0"/>
              <a:t>re-ligation</a:t>
            </a:r>
            <a:endParaRPr lang="en-GB" sz="3000" dirty="0"/>
          </a:p>
        </p:txBody>
      </p:sp>
    </p:spTree>
    <p:extLst>
      <p:ext uri="{BB962C8B-B14F-4D97-AF65-F5344CB8AC3E}">
        <p14:creationId xmlns:p14="http://schemas.microsoft.com/office/powerpoint/2010/main" xmlns="" val="226494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3.bp.blogspot.com/_D-LZxhXlNXY/SkmuFGN_3ZI/AAAAAAAAMJA/QKIf_PQsXaM/s400/amazing-happenings.jpg"/>
          <p:cNvPicPr>
            <a:picLocks noChangeAspect="1" noChangeArrowheads="1"/>
          </p:cNvPicPr>
          <p:nvPr/>
        </p:nvPicPr>
        <p:blipFill>
          <a:blip r:embed="rId2" cstate="print"/>
          <a:srcRect/>
          <a:stretch>
            <a:fillRect/>
          </a:stretch>
        </p:blipFill>
        <p:spPr bwMode="auto">
          <a:xfrm>
            <a:off x="609600" y="381000"/>
            <a:ext cx="8241630" cy="6096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 y="0"/>
            <a:ext cx="8991600" cy="838200"/>
          </a:xfrm>
        </p:spPr>
        <p:txBody>
          <a:bodyPr/>
          <a:lstStyle/>
          <a:p>
            <a:r>
              <a:rPr lang="en-GB" dirty="0" smtClean="0"/>
              <a:t>Blunt or Sticky ends?</a:t>
            </a:r>
            <a:endParaRPr lang="en-US" dirty="0"/>
          </a:p>
        </p:txBody>
      </p:sp>
      <p:pic>
        <p:nvPicPr>
          <p:cNvPr id="92162" name="Picture 2" descr="RestrictionEnzymes"/>
          <p:cNvPicPr>
            <a:picLocks noGrp="1" noChangeAspect="1" noChangeArrowheads="1"/>
          </p:cNvPicPr>
          <p:nvPr>
            <p:ph idx="1"/>
          </p:nvPr>
        </p:nvPicPr>
        <p:blipFill>
          <a:blip r:embed="rId3" cstate="print"/>
          <a:srcRect r="14357" b="18395"/>
          <a:stretch>
            <a:fillRect/>
          </a:stretch>
        </p:blipFill>
        <p:spPr>
          <a:xfrm>
            <a:off x="914400" y="1600200"/>
            <a:ext cx="4724400" cy="4648200"/>
          </a:xfrm>
          <a:noFill/>
          <a:ln/>
        </p:spPr>
      </p:pic>
      <p:sp>
        <p:nvSpPr>
          <p:cNvPr id="4" name="Right Brace 3"/>
          <p:cNvSpPr/>
          <p:nvPr/>
        </p:nvSpPr>
        <p:spPr>
          <a:xfrm>
            <a:off x="5562600" y="1752600"/>
            <a:ext cx="381000" cy="1676400"/>
          </a:xfrm>
          <a:prstGeom prst="rightBrac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ontent Placeholder 2"/>
          <p:cNvSpPr txBox="1">
            <a:spLocks/>
          </p:cNvSpPr>
          <p:nvPr/>
        </p:nvSpPr>
        <p:spPr>
          <a:xfrm>
            <a:off x="6096000" y="2286000"/>
            <a:ext cx="2286000" cy="838200"/>
          </a:xfrm>
          <a:prstGeom prst="rect">
            <a:avLst/>
          </a:prstGeom>
        </p:spPr>
        <p:txBody>
          <a:bodyPr vert="horz" lIns="91440" tIns="45720" rIns="91440" bIns="45720" rtlCol="0">
            <a:normAutofit fontScale="92500"/>
          </a:bodyPr>
          <a:lstStyle/>
          <a:p>
            <a:pPr marL="342900" marR="0" lvl="1"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600" b="1" i="0"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Blunt ends</a:t>
            </a:r>
            <a:endParaRPr kumimoji="0" lang="en-US" sz="36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p:txBody>
      </p:sp>
      <p:sp>
        <p:nvSpPr>
          <p:cNvPr id="6" name="Content Placeholder 2"/>
          <p:cNvSpPr txBox="1">
            <a:spLocks/>
          </p:cNvSpPr>
          <p:nvPr/>
        </p:nvSpPr>
        <p:spPr>
          <a:xfrm>
            <a:off x="6172200" y="4648200"/>
            <a:ext cx="2514600" cy="83820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600" b="1" i="0" u="none" strike="noStrike" kern="1200" cap="none" spc="0" normalizeH="0" baseline="0" noProof="0" dirty="0" smtClean="0">
                <a:ln>
                  <a:noFill/>
                </a:ln>
                <a:solidFill>
                  <a:srgbClr val="009900"/>
                </a:solidFill>
                <a:effectLst/>
                <a:uLnTx/>
                <a:uFillTx/>
                <a:latin typeface="+mn-lt"/>
                <a:ea typeface="+mn-ea"/>
                <a:cs typeface="+mn-cs"/>
              </a:rPr>
              <a:t>Sticky ends</a:t>
            </a:r>
            <a:endParaRPr kumimoji="0" lang="en-US" sz="3600" b="1" i="0" u="none" strike="noStrike" kern="1200" cap="none" spc="0" normalizeH="0" baseline="0" noProof="0" dirty="0">
              <a:ln>
                <a:noFill/>
              </a:ln>
              <a:solidFill>
                <a:srgbClr val="009900"/>
              </a:solidFill>
              <a:effectLst/>
              <a:uLnTx/>
              <a:uFillTx/>
              <a:latin typeface="+mn-lt"/>
              <a:ea typeface="+mn-ea"/>
              <a:cs typeface="+mn-cs"/>
            </a:endParaRPr>
          </a:p>
        </p:txBody>
      </p:sp>
      <p:sp>
        <p:nvSpPr>
          <p:cNvPr id="7" name="Right Brace 6"/>
          <p:cNvSpPr/>
          <p:nvPr/>
        </p:nvSpPr>
        <p:spPr>
          <a:xfrm>
            <a:off x="5638800" y="3733800"/>
            <a:ext cx="304800" cy="2438400"/>
          </a:xfrm>
          <a:prstGeom prst="rightBrace">
            <a:avLst/>
          </a:prstGeom>
          <a:ln w="3810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8189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Separation and isolation of DNA fragments</a:t>
            </a:r>
            <a:endParaRPr lang="en-US" dirty="0"/>
          </a:p>
        </p:txBody>
      </p:sp>
      <p:sp>
        <p:nvSpPr>
          <p:cNvPr id="3" name="Content Placeholder 2"/>
          <p:cNvSpPr>
            <a:spLocks noGrp="1"/>
          </p:cNvSpPr>
          <p:nvPr>
            <p:ph idx="1"/>
          </p:nvPr>
        </p:nvSpPr>
        <p:spPr/>
        <p:txBody>
          <a:bodyPr/>
          <a:lstStyle/>
          <a:p>
            <a:pPr algn="just"/>
            <a:r>
              <a:rPr lang="en-US" dirty="0" smtClean="0"/>
              <a:t>The cutting of DNA by restriction </a:t>
            </a:r>
            <a:r>
              <a:rPr lang="en-US" dirty="0" err="1" smtClean="0"/>
              <a:t>endonucleases</a:t>
            </a:r>
            <a:r>
              <a:rPr lang="en-US" dirty="0" smtClean="0"/>
              <a:t> results in the fragments of DNA. These fragments can be separated by a technique known as </a:t>
            </a:r>
            <a:r>
              <a:rPr lang="en-US" b="1" dirty="0" smtClean="0"/>
              <a:t>gel electrophoresis.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95288" y="585788"/>
            <a:ext cx="8353425" cy="568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9600" y="681038"/>
            <a:ext cx="7696200" cy="549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ENZYMES</a:t>
            </a:r>
            <a:endParaRPr lang="en-US" dirty="0"/>
          </a:p>
        </p:txBody>
      </p:sp>
      <p:pic>
        <p:nvPicPr>
          <p:cNvPr id="3" name="restriction enzymes.mp4">
            <a:hlinkClick r:id="" action="ppaction://media"/>
          </p:cNvPr>
          <p:cNvPicPr>
            <a:picLocks noRot="1" noChangeAspect="1"/>
          </p:cNvPicPr>
          <p:nvPr>
            <a:videoFile r:link="rId1"/>
          </p:nvPr>
        </p:nvPicPr>
        <p:blipFill>
          <a:blip r:embed="rId3"/>
          <a:stretch>
            <a:fillRect/>
          </a:stretch>
        </p:blipFill>
        <p:spPr>
          <a:xfrm>
            <a:off x="304800" y="1676400"/>
            <a:ext cx="8610600" cy="4953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BIOTECHNOLOGY</a:t>
            </a:r>
            <a:endParaRPr lang="en-US" dirty="0"/>
          </a:p>
        </p:txBody>
      </p:sp>
      <p:pic>
        <p:nvPicPr>
          <p:cNvPr id="3" name="videoplayback.mp4">
            <a:hlinkClick r:id="" action="ppaction://media"/>
          </p:cNvPr>
          <p:cNvPicPr>
            <a:picLocks noRot="1" noChangeAspect="1"/>
          </p:cNvPicPr>
          <p:nvPr>
            <a:videoFile r:link="rId1"/>
          </p:nvPr>
        </p:nvPicPr>
        <p:blipFill>
          <a:blip r:embed="rId3"/>
          <a:stretch>
            <a:fillRect/>
          </a:stretch>
        </p:blipFill>
        <p:spPr>
          <a:xfrm>
            <a:off x="381000" y="1676400"/>
            <a:ext cx="8534400" cy="480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Separation and isolation of DNA fragments :</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cutting of DNA by restriction </a:t>
            </a:r>
            <a:r>
              <a:rPr lang="en-US" dirty="0" err="1" smtClean="0"/>
              <a:t>endonucleases</a:t>
            </a:r>
            <a:r>
              <a:rPr lang="en-US" dirty="0" smtClean="0"/>
              <a:t> results in the fragments of DNA. </a:t>
            </a:r>
          </a:p>
          <a:p>
            <a:pPr algn="just"/>
            <a:r>
              <a:rPr lang="en-US" dirty="0" smtClean="0"/>
              <a:t>These fragments can be separated by a technique known as </a:t>
            </a:r>
            <a:r>
              <a:rPr lang="en-US" b="1" dirty="0" smtClean="0"/>
              <a:t>gel electrophoresis.</a:t>
            </a:r>
          </a:p>
          <a:p>
            <a:pPr algn="just"/>
            <a:r>
              <a:rPr lang="en-US" b="1" dirty="0" smtClean="0"/>
              <a:t> </a:t>
            </a:r>
            <a:r>
              <a:rPr lang="en-US" dirty="0" smtClean="0"/>
              <a:t>Since DNA fragments are negatively charged molecules they can be separated by forcing them to move towards the anode under an electric field through a medium/matrix.</a:t>
            </a:r>
          </a:p>
          <a:p>
            <a:pPr algn="just"/>
            <a:r>
              <a:rPr lang="en-US" dirty="0" smtClean="0"/>
              <a:t> Nowadays the most commonly used matrix is </a:t>
            </a:r>
            <a:r>
              <a:rPr lang="en-US" dirty="0" err="1" smtClean="0"/>
              <a:t>agarose</a:t>
            </a:r>
            <a:r>
              <a:rPr lang="en-US" dirty="0" smtClean="0"/>
              <a:t> which is a natural polymer extracted from sea weeds. </a:t>
            </a:r>
          </a:p>
          <a:p>
            <a:pPr algn="just"/>
            <a:r>
              <a:rPr lang="en-US" dirty="0" smtClean="0"/>
              <a:t>The DNA fragments separate (resolve) according to their size through sieving effect provided by the </a:t>
            </a:r>
            <a:r>
              <a:rPr lang="en-US" dirty="0" err="1" smtClean="0"/>
              <a:t>agarose</a:t>
            </a:r>
            <a:r>
              <a:rPr lang="en-US" dirty="0" smtClean="0"/>
              <a:t> gel.</a:t>
            </a:r>
          </a:p>
          <a:p>
            <a:pPr algn="just"/>
            <a:r>
              <a:rPr lang="en-US" dirty="0" smtClean="0"/>
              <a:t> Hence, the smaller the fragment size, the farther it moves.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533400" y="838200"/>
            <a:ext cx="8001000" cy="5410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219200"/>
          </a:xfrm>
        </p:spPr>
        <p:txBody>
          <a:bodyPr>
            <a:normAutofit fontScale="90000"/>
          </a:bodyPr>
          <a:lstStyle/>
          <a:p>
            <a:pPr algn="just"/>
            <a:r>
              <a:rPr lang="en-GB" dirty="0" smtClean="0"/>
              <a:t>After </a:t>
            </a:r>
            <a:r>
              <a:rPr lang="en-GB" dirty="0"/>
              <a:t>a sample of DNA has been cut with a restriction </a:t>
            </a:r>
            <a:r>
              <a:rPr lang="en-GB" dirty="0" smtClean="0"/>
              <a:t>enzyme:</a:t>
            </a:r>
            <a:endParaRPr lang="en-GB" dirty="0"/>
          </a:p>
        </p:txBody>
      </p:sp>
      <p:pic>
        <p:nvPicPr>
          <p:cNvPr id="1126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2971800"/>
            <a:ext cx="7078531"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78221" y="1445174"/>
            <a:ext cx="8229600" cy="20600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dirty="0" smtClean="0"/>
              <a:t>The DNA is in fragments that </a:t>
            </a:r>
            <a:r>
              <a:rPr lang="en-GB" u="sng" dirty="0" smtClean="0">
                <a:solidFill>
                  <a:srgbClr val="C00000"/>
                </a:solidFill>
              </a:rPr>
              <a:t>must be separated</a:t>
            </a:r>
            <a:r>
              <a:rPr lang="en-GB" dirty="0" smtClean="0">
                <a:solidFill>
                  <a:srgbClr val="C00000"/>
                </a:solidFill>
              </a:rPr>
              <a:t> </a:t>
            </a:r>
            <a:r>
              <a:rPr lang="en-GB" dirty="0" smtClean="0"/>
              <a:t>to identify (map) where the cuts were made</a:t>
            </a:r>
            <a:endParaRPr lang="ga-IE" u="sng" dirty="0" smtClean="0"/>
          </a:p>
        </p:txBody>
      </p:sp>
    </p:spTree>
    <p:extLst>
      <p:ext uri="{BB962C8B-B14F-4D97-AF65-F5344CB8AC3E}">
        <p14:creationId xmlns="" xmlns:p14="http://schemas.microsoft.com/office/powerpoint/2010/main" val="1085076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 y="1676400"/>
            <a:ext cx="6220639" cy="464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0"/>
            <a:ext cx="8991600" cy="1219200"/>
          </a:xfrm>
        </p:spPr>
        <p:txBody>
          <a:bodyPr>
            <a:normAutofit fontScale="90000"/>
          </a:bodyPr>
          <a:lstStyle/>
          <a:p>
            <a:pPr lvl="0" algn="ctr"/>
            <a:r>
              <a:rPr lang="en-GB" dirty="0" smtClean="0"/>
              <a:t>The fragments </a:t>
            </a:r>
            <a:r>
              <a:rPr lang="en-GB" dirty="0">
                <a:solidFill>
                  <a:srgbClr val="C00000"/>
                </a:solidFill>
              </a:rPr>
              <a:t>vary in </a:t>
            </a:r>
            <a:r>
              <a:rPr lang="en-GB" dirty="0" smtClean="0">
                <a:solidFill>
                  <a:srgbClr val="C00000"/>
                </a:solidFill>
              </a:rPr>
              <a:t>size </a:t>
            </a:r>
            <a:br>
              <a:rPr lang="en-GB" dirty="0" smtClean="0">
                <a:solidFill>
                  <a:srgbClr val="C00000"/>
                </a:solidFill>
              </a:rPr>
            </a:br>
            <a:r>
              <a:rPr lang="en-GB" dirty="0" smtClean="0"/>
              <a:t>because </a:t>
            </a:r>
            <a:r>
              <a:rPr lang="en-GB" dirty="0"/>
              <a:t>the </a:t>
            </a:r>
            <a:r>
              <a:rPr lang="en-GB" dirty="0" smtClean="0"/>
              <a:t>:</a:t>
            </a:r>
            <a:endParaRPr lang="en-GB" dirty="0"/>
          </a:p>
        </p:txBody>
      </p:sp>
      <p:sp>
        <p:nvSpPr>
          <p:cNvPr id="3" name="Content Placeholder 2"/>
          <p:cNvSpPr>
            <a:spLocks noGrp="1"/>
          </p:cNvSpPr>
          <p:nvPr>
            <p:ph idx="1"/>
          </p:nvPr>
        </p:nvSpPr>
        <p:spPr>
          <a:xfrm>
            <a:off x="4165600" y="1714500"/>
            <a:ext cx="4800600" cy="2019300"/>
          </a:xfrm>
          <a:solidFill>
            <a:schemeClr val="accent1">
              <a:lumMod val="20000"/>
              <a:lumOff val="80000"/>
            </a:schemeClr>
          </a:solidFill>
          <a:ln w="25400">
            <a:solidFill>
              <a:schemeClr val="tx2">
                <a:lumMod val="40000"/>
                <a:lumOff val="60000"/>
              </a:schemeClr>
            </a:solidFill>
          </a:ln>
          <a:effectLst>
            <a:outerShdw blurRad="50800" dist="50800" dir="5400000" algn="ctr" rotWithShape="0">
              <a:srgbClr val="000000">
                <a:alpha val="80000"/>
              </a:srgbClr>
            </a:outerShdw>
          </a:effectLst>
        </p:spPr>
        <p:txBody>
          <a:bodyPr>
            <a:normAutofit/>
          </a:bodyPr>
          <a:lstStyle/>
          <a:p>
            <a:pPr marL="0" lvl="0" indent="0" algn="ctr">
              <a:buNone/>
            </a:pPr>
            <a:r>
              <a:rPr lang="en-GB" dirty="0" smtClean="0">
                <a:solidFill>
                  <a:srgbClr val="C00000"/>
                </a:solidFill>
              </a:rPr>
              <a:t>recognition </a:t>
            </a:r>
            <a:r>
              <a:rPr lang="en-GB" dirty="0">
                <a:solidFill>
                  <a:srgbClr val="C00000"/>
                </a:solidFill>
              </a:rPr>
              <a:t>sequence </a:t>
            </a:r>
            <a:endParaRPr lang="en-GB" dirty="0" smtClean="0">
              <a:solidFill>
                <a:srgbClr val="C00000"/>
              </a:solidFill>
            </a:endParaRPr>
          </a:p>
          <a:p>
            <a:pPr marL="0" lvl="0" indent="0" algn="ctr">
              <a:buNone/>
            </a:pPr>
            <a:r>
              <a:rPr lang="en-GB" i="1" dirty="0" smtClean="0"/>
              <a:t>does </a:t>
            </a:r>
            <a:r>
              <a:rPr lang="en-GB" i="1" dirty="0"/>
              <a:t>not</a:t>
            </a:r>
            <a:r>
              <a:rPr lang="en-GB" dirty="0"/>
              <a:t> </a:t>
            </a:r>
            <a:r>
              <a:rPr lang="en-GB" dirty="0" smtClean="0"/>
              <a:t>occur</a:t>
            </a:r>
          </a:p>
          <a:p>
            <a:pPr marL="0" lvl="0" indent="0" algn="ctr">
              <a:buNone/>
            </a:pPr>
            <a:r>
              <a:rPr lang="en-GB" dirty="0" smtClean="0"/>
              <a:t> </a:t>
            </a:r>
            <a:r>
              <a:rPr lang="en-GB" dirty="0"/>
              <a:t>at regular intervals</a:t>
            </a:r>
            <a:endParaRPr lang="ga-IE" u="sng" dirty="0"/>
          </a:p>
          <a:p>
            <a:pPr marL="0" indent="0" algn="ctr">
              <a:buNone/>
            </a:pPr>
            <a:endParaRPr lang="ga-IE" dirty="0"/>
          </a:p>
          <a:p>
            <a:pPr marL="0" indent="0">
              <a:buNone/>
            </a:pPr>
            <a:endParaRPr lang="en-GB" dirty="0"/>
          </a:p>
        </p:txBody>
      </p:sp>
      <p:cxnSp>
        <p:nvCxnSpPr>
          <p:cNvPr id="6" name="Straight Connector 5"/>
          <p:cNvCxnSpPr/>
          <p:nvPr/>
        </p:nvCxnSpPr>
        <p:spPr>
          <a:xfrm flipH="1">
            <a:off x="2667000" y="2438400"/>
            <a:ext cx="1524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96764" y="2438400"/>
            <a:ext cx="1894236"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73272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705725"/>
            <a:ext cx="7832314" cy="2554545"/>
          </a:xfrm>
          <a:prstGeom prst="rect">
            <a:avLst/>
          </a:prstGeom>
          <a:solidFill>
            <a:schemeClr val="bg1"/>
          </a:solidFill>
        </p:spPr>
        <p:txBody>
          <a:bodyPr wrap="square">
            <a:spAutoFit/>
          </a:bodyPr>
          <a:lstStyle/>
          <a:p>
            <a:pPr marL="93663">
              <a:buFont typeface="Wingdings" pitchFamily="2" charset="2"/>
              <a:buChar char="Ø"/>
            </a:pPr>
            <a:r>
              <a:rPr lang="en-US" sz="4000" b="1" dirty="0">
                <a:solidFill>
                  <a:srgbClr val="C00000"/>
                </a:solidFill>
              </a:rPr>
              <a:t>Traditional </a:t>
            </a:r>
          </a:p>
          <a:p>
            <a:pPr marL="93663">
              <a:buNone/>
            </a:pPr>
            <a:endParaRPr lang="en-US" sz="4000" b="1" dirty="0"/>
          </a:p>
          <a:p>
            <a:pPr marL="93663">
              <a:buFont typeface="Wingdings" pitchFamily="2" charset="2"/>
              <a:buChar char="Ø"/>
            </a:pPr>
            <a:r>
              <a:rPr lang="en-US" sz="4000" b="1" dirty="0">
                <a:solidFill>
                  <a:srgbClr val="7030A0"/>
                </a:solidFill>
              </a:rPr>
              <a:t>Modern processes</a:t>
            </a:r>
            <a:endParaRPr lang="en-US" sz="4000" b="1" dirty="0"/>
          </a:p>
          <a:p>
            <a:pPr marL="93663">
              <a:buNone/>
            </a:pPr>
            <a:endParaRPr lang="en-US" sz="4000" b="1" dirty="0">
              <a:solidFill>
                <a:srgbClr val="C00000"/>
              </a:solidFill>
            </a:endParaRPr>
          </a:p>
        </p:txBody>
      </p:sp>
      <p:sp>
        <p:nvSpPr>
          <p:cNvPr id="2" name="Title 1"/>
          <p:cNvSpPr>
            <a:spLocks noGrp="1"/>
          </p:cNvSpPr>
          <p:nvPr>
            <p:ph type="title"/>
          </p:nvPr>
        </p:nvSpPr>
        <p:spPr/>
        <p:txBody>
          <a:bodyPr/>
          <a:lstStyle/>
          <a:p>
            <a:pPr algn="ctr"/>
            <a:r>
              <a:rPr lang="en-GB" dirty="0" smtClean="0"/>
              <a:t>Definition of ‘biotechnology’ </a:t>
            </a:r>
            <a:endParaRPr lang="en-US" dirty="0"/>
          </a:p>
        </p:txBody>
      </p:sp>
      <p:sp>
        <p:nvSpPr>
          <p:cNvPr id="3" name="Content Placeholder 2"/>
          <p:cNvSpPr>
            <a:spLocks noGrp="1"/>
          </p:cNvSpPr>
          <p:nvPr>
            <p:ph idx="1"/>
          </p:nvPr>
        </p:nvSpPr>
        <p:spPr>
          <a:xfrm>
            <a:off x="381000" y="1219201"/>
            <a:ext cx="8229600" cy="1371600"/>
          </a:xfrm>
        </p:spPr>
        <p:txBody>
          <a:bodyPr>
            <a:normAutofit/>
          </a:bodyPr>
          <a:lstStyle/>
          <a:p>
            <a:r>
              <a:rPr lang="en-US" sz="4000" dirty="0" smtClean="0"/>
              <a:t>Numerous definitions depending upon whether :</a:t>
            </a:r>
          </a:p>
        </p:txBody>
      </p:sp>
      <p:sp>
        <p:nvSpPr>
          <p:cNvPr id="4" name="Rectangle 3"/>
          <p:cNvSpPr/>
          <p:nvPr/>
        </p:nvSpPr>
        <p:spPr>
          <a:xfrm>
            <a:off x="5943600" y="3613665"/>
            <a:ext cx="2879314" cy="584775"/>
          </a:xfrm>
          <a:prstGeom prst="rect">
            <a:avLst/>
          </a:prstGeom>
        </p:spPr>
        <p:txBody>
          <a:bodyPr wrap="none">
            <a:spAutoFit/>
          </a:bodyPr>
          <a:lstStyle/>
          <a:p>
            <a:pPr marL="180975"/>
            <a:r>
              <a:rPr lang="en-US" sz="3200" b="1" dirty="0"/>
              <a:t>are considered</a:t>
            </a:r>
          </a:p>
        </p:txBody>
      </p:sp>
      <p:sp>
        <p:nvSpPr>
          <p:cNvPr id="6" name="Right Brace 5"/>
          <p:cNvSpPr/>
          <p:nvPr/>
        </p:nvSpPr>
        <p:spPr>
          <a:xfrm>
            <a:off x="5562600" y="2705725"/>
            <a:ext cx="381000" cy="255454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ectangle 6"/>
          <p:cNvSpPr/>
          <p:nvPr/>
        </p:nvSpPr>
        <p:spPr>
          <a:xfrm>
            <a:off x="2209800" y="3499260"/>
            <a:ext cx="875561" cy="584775"/>
          </a:xfrm>
          <a:prstGeom prst="rect">
            <a:avLst/>
          </a:prstGeom>
        </p:spPr>
        <p:txBody>
          <a:bodyPr wrap="none">
            <a:spAutoFit/>
          </a:bodyPr>
          <a:lstStyle/>
          <a:p>
            <a:pPr marL="180975"/>
            <a:r>
              <a:rPr lang="en-US" sz="3200" b="1" dirty="0" smtClean="0"/>
              <a:t>OR</a:t>
            </a:r>
            <a:endParaRPr lang="en-US" sz="32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89" y="304800"/>
            <a:ext cx="8305800" cy="2057400"/>
          </a:xfrm>
        </p:spPr>
        <p:txBody>
          <a:bodyPr>
            <a:normAutofit/>
          </a:bodyPr>
          <a:lstStyle/>
          <a:p>
            <a:pPr marL="0" indent="0">
              <a:buNone/>
            </a:pPr>
            <a:r>
              <a:rPr lang="en-GB" sz="3600" dirty="0" smtClean="0">
                <a:solidFill>
                  <a:srgbClr val="FFFF00"/>
                </a:solidFill>
              </a:rPr>
              <a:t>The different DNA fragments produced can be separated according to their size by:</a:t>
            </a:r>
          </a:p>
        </p:txBody>
      </p:sp>
      <p:sp>
        <p:nvSpPr>
          <p:cNvPr id="6" name="Rectangle 5"/>
          <p:cNvSpPr/>
          <p:nvPr/>
        </p:nvSpPr>
        <p:spPr>
          <a:xfrm>
            <a:off x="1447800" y="1521344"/>
            <a:ext cx="4173494" cy="646331"/>
          </a:xfrm>
          <a:prstGeom prst="rect">
            <a:avLst/>
          </a:prstGeom>
          <a:solidFill>
            <a:schemeClr val="accent6">
              <a:lumMod val="50000"/>
            </a:schemeClr>
          </a:solidFill>
        </p:spPr>
        <p:txBody>
          <a:bodyPr wrap="square">
            <a:spAutoFit/>
          </a:bodyPr>
          <a:lstStyle/>
          <a:p>
            <a:pPr algn="ctr">
              <a:buNone/>
            </a:pPr>
            <a:r>
              <a:rPr lang="en-GB" sz="3600" b="1" dirty="0" smtClean="0">
                <a:solidFill>
                  <a:schemeClr val="bg1"/>
                </a:solidFill>
                <a:effectLst>
                  <a:outerShdw blurRad="38100" dist="38100" dir="2700000" algn="tl">
                    <a:srgbClr val="000000">
                      <a:alpha val="43137"/>
                    </a:srgbClr>
                  </a:outerShdw>
                </a:effectLst>
              </a:rPr>
              <a:t>Gel electrophoresis</a:t>
            </a:r>
            <a:endParaRPr lang="en-US" sz="3600" b="1" dirty="0">
              <a:solidFill>
                <a:schemeClr val="bg1"/>
              </a:solidFill>
              <a:effectLst>
                <a:outerShdw blurRad="38100" dist="38100" dir="2700000" algn="tl">
                  <a:srgbClr val="000000">
                    <a:alpha val="43137"/>
                  </a:srgbClr>
                </a:outerShdw>
              </a:effectLst>
            </a:endParaRPr>
          </a:p>
        </p:txBody>
      </p:sp>
      <p:pic>
        <p:nvPicPr>
          <p:cNvPr id="9" name="Picture 1"/>
          <p:cNvPicPr>
            <a:picLocks noChangeAspect="1" noChangeArrowheads="1"/>
          </p:cNvPicPr>
          <p:nvPr/>
        </p:nvPicPr>
        <p:blipFill>
          <a:blip r:embed="rId3" cstate="print"/>
          <a:srcRect/>
          <a:stretch>
            <a:fillRect/>
          </a:stretch>
        </p:blipFill>
        <p:spPr bwMode="auto">
          <a:xfrm>
            <a:off x="228600" y="2743200"/>
            <a:ext cx="5181600" cy="3065607"/>
          </a:xfrm>
          <a:prstGeom prst="rect">
            <a:avLst/>
          </a:prstGeom>
          <a:noFill/>
          <a:ln w="9525">
            <a:noFill/>
            <a:miter lim="800000"/>
            <a:headEnd/>
            <a:tailEnd/>
          </a:ln>
        </p:spPr>
      </p:pic>
      <p:pic>
        <p:nvPicPr>
          <p:cNvPr id="18434" name="Picture 2" descr="http://chsweb.lr.k12.nj.us/psidelsky/dna_gel_electrophoresis2_files/image00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31221" y="2204461"/>
            <a:ext cx="3476625" cy="44100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69762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pPr lvl="0"/>
            <a:r>
              <a:rPr lang="en-GB" dirty="0" smtClean="0"/>
              <a:t>Separating </a:t>
            </a:r>
            <a:r>
              <a:rPr lang="en-GB" dirty="0"/>
              <a:t>the fragments is necessary to</a:t>
            </a:r>
            <a:r>
              <a:rPr lang="en-GB" dirty="0" smtClean="0"/>
              <a:t>:</a:t>
            </a:r>
            <a:endParaRPr lang="en-GB" dirty="0"/>
          </a:p>
        </p:txBody>
      </p:sp>
      <p:sp>
        <p:nvSpPr>
          <p:cNvPr id="3" name="Content Placeholder 2"/>
          <p:cNvSpPr>
            <a:spLocks noGrp="1"/>
          </p:cNvSpPr>
          <p:nvPr>
            <p:ph idx="1"/>
          </p:nvPr>
        </p:nvSpPr>
        <p:spPr>
          <a:xfrm>
            <a:off x="304800" y="1400627"/>
            <a:ext cx="3962400" cy="4525963"/>
          </a:xfrm>
        </p:spPr>
        <p:txBody>
          <a:bodyPr>
            <a:normAutofit fontScale="85000" lnSpcReduction="10000"/>
          </a:bodyPr>
          <a:lstStyle/>
          <a:p>
            <a:pPr marL="441325" lvl="0" indent="-441325">
              <a:buNone/>
              <a:tabLst>
                <a:tab pos="441325" algn="l"/>
              </a:tabLst>
            </a:pPr>
            <a:r>
              <a:rPr lang="en-GB" dirty="0" smtClean="0"/>
              <a:t>1. </a:t>
            </a:r>
            <a:r>
              <a:rPr lang="en-GB" u="sng" dirty="0" smtClean="0">
                <a:solidFill>
                  <a:srgbClr val="C00000"/>
                </a:solidFill>
              </a:rPr>
              <a:t>Determine </a:t>
            </a:r>
            <a:r>
              <a:rPr lang="en-GB" u="sng" dirty="0">
                <a:solidFill>
                  <a:srgbClr val="C00000"/>
                </a:solidFill>
              </a:rPr>
              <a:t>the number and molecular sizes </a:t>
            </a:r>
            <a:r>
              <a:rPr lang="en-GB" dirty="0"/>
              <a:t>(in base pairs) of the fragments </a:t>
            </a:r>
            <a:r>
              <a:rPr lang="en-GB" dirty="0" smtClean="0"/>
              <a:t>produced</a:t>
            </a:r>
          </a:p>
          <a:p>
            <a:pPr marL="0" lvl="0" indent="0">
              <a:buNone/>
            </a:pPr>
            <a:endParaRPr lang="en-GB" dirty="0"/>
          </a:p>
          <a:p>
            <a:pPr marL="441325" lvl="0" indent="-441325">
              <a:buNone/>
              <a:tabLst>
                <a:tab pos="441325" algn="l"/>
              </a:tabLst>
            </a:pPr>
            <a:r>
              <a:rPr lang="en-GB" dirty="0" smtClean="0"/>
              <a:t>2. </a:t>
            </a:r>
            <a:r>
              <a:rPr lang="en-GB" u="sng" dirty="0" smtClean="0">
                <a:solidFill>
                  <a:srgbClr val="C00000"/>
                </a:solidFill>
              </a:rPr>
              <a:t>Identify </a:t>
            </a:r>
            <a:r>
              <a:rPr lang="en-GB" u="sng" dirty="0">
                <a:solidFill>
                  <a:srgbClr val="C00000"/>
                </a:solidFill>
              </a:rPr>
              <a:t>and purify an individual fragment </a:t>
            </a:r>
            <a:r>
              <a:rPr lang="en-GB" dirty="0" smtClean="0"/>
              <a:t>for:</a:t>
            </a:r>
          </a:p>
          <a:p>
            <a:pPr marL="982663" lvl="0">
              <a:buFont typeface="Wingdings" panose="05000000000000000000" pitchFamily="2" charset="2"/>
              <a:buChar char="ü"/>
              <a:tabLst>
                <a:tab pos="987425" algn="l"/>
              </a:tabLst>
            </a:pPr>
            <a:r>
              <a:rPr lang="en-GB" dirty="0" smtClean="0"/>
              <a:t>further </a:t>
            </a:r>
            <a:r>
              <a:rPr lang="en-GB" dirty="0"/>
              <a:t>analysis </a:t>
            </a:r>
            <a:r>
              <a:rPr lang="en-GB" dirty="0" smtClean="0"/>
              <a:t>or</a:t>
            </a:r>
          </a:p>
          <a:p>
            <a:pPr marL="982663" lvl="0">
              <a:buFont typeface="Wingdings" panose="05000000000000000000" pitchFamily="2" charset="2"/>
              <a:buChar char="ü"/>
              <a:tabLst>
                <a:tab pos="987425" algn="l"/>
              </a:tabLst>
            </a:pPr>
            <a:r>
              <a:rPr lang="en-GB" dirty="0" smtClean="0"/>
              <a:t>for </a:t>
            </a:r>
            <a:r>
              <a:rPr lang="en-GB" dirty="0"/>
              <a:t>use in an experiment</a:t>
            </a:r>
            <a:endParaRPr lang="ga-IE" dirty="0"/>
          </a:p>
          <a:p>
            <a:endParaRPr lang="en-GB" dirty="0"/>
          </a:p>
        </p:txBody>
      </p:sp>
      <p:pic>
        <p:nvPicPr>
          <p:cNvPr id="11266" name="Picture 2" descr="http://4.bp.blogspot.com/_qI3wmbhnVhA/TS3oHxR9VeI/AAAAAAAAACY/pdbj2dBDhAE/s1600/Picture1.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119" t="111" r="5618" b="15070"/>
          <a:stretch/>
        </p:blipFill>
        <p:spPr bwMode="auto">
          <a:xfrm>
            <a:off x="4709885" y="1498599"/>
            <a:ext cx="4187371" cy="414020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2"/>
          <p:cNvSpPr txBox="1">
            <a:spLocks/>
          </p:cNvSpPr>
          <p:nvPr/>
        </p:nvSpPr>
        <p:spPr>
          <a:xfrm>
            <a:off x="4782456" y="5676900"/>
            <a:ext cx="4114800" cy="10287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0" algn="just">
              <a:buNone/>
            </a:pPr>
            <a:r>
              <a:rPr lang="en-GB" dirty="0" smtClean="0"/>
              <a:t>Migration of DNA fragments in agarose gel. Kb = </a:t>
            </a:r>
            <a:r>
              <a:rPr lang="en-GB" dirty="0" err="1" smtClean="0"/>
              <a:t>kilobase</a:t>
            </a:r>
            <a:r>
              <a:rPr lang="en-GB" dirty="0" smtClean="0"/>
              <a:t> = 1000 base pairs.</a:t>
            </a:r>
            <a:endParaRPr lang="en-US" dirty="0"/>
          </a:p>
        </p:txBody>
      </p:sp>
    </p:spTree>
    <p:extLst>
      <p:ext uri="{BB962C8B-B14F-4D97-AF65-F5344CB8AC3E}">
        <p14:creationId xmlns="" xmlns:p14="http://schemas.microsoft.com/office/powerpoint/2010/main" val="3100440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Gel Electrophoresis</a:t>
            </a:r>
            <a:endParaRPr lang="en-US" dirty="0"/>
          </a:p>
        </p:txBody>
      </p:sp>
      <p:sp>
        <p:nvSpPr>
          <p:cNvPr id="3" name="Content Placeholder 2"/>
          <p:cNvSpPr>
            <a:spLocks noGrp="1"/>
          </p:cNvSpPr>
          <p:nvPr>
            <p:ph idx="1"/>
          </p:nvPr>
        </p:nvSpPr>
        <p:spPr>
          <a:xfrm>
            <a:off x="457200" y="1371600"/>
            <a:ext cx="8229600" cy="1905000"/>
          </a:xfrm>
        </p:spPr>
        <p:txBody>
          <a:bodyPr/>
          <a:lstStyle/>
          <a:p>
            <a:pPr lvl="0"/>
            <a:r>
              <a:rPr lang="en-GB" dirty="0" smtClean="0"/>
              <a:t>Separates all sorts of molecules especially:</a:t>
            </a:r>
          </a:p>
          <a:p>
            <a:pPr marL="1436688" lvl="0">
              <a:buFont typeface="Wingdings" pitchFamily="2" charset="2"/>
              <a:buChar char="Ø"/>
            </a:pPr>
            <a:r>
              <a:rPr lang="en-GB" dirty="0" smtClean="0">
                <a:solidFill>
                  <a:srgbClr val="C00000"/>
                </a:solidFill>
              </a:rPr>
              <a:t>Proteins </a:t>
            </a:r>
          </a:p>
          <a:p>
            <a:pPr marL="1436688" lvl="0">
              <a:buFont typeface="Wingdings" pitchFamily="2" charset="2"/>
              <a:buChar char="Ø"/>
            </a:pPr>
            <a:r>
              <a:rPr lang="en-GB" dirty="0" smtClean="0">
                <a:solidFill>
                  <a:srgbClr val="C00000"/>
                </a:solidFill>
              </a:rPr>
              <a:t>Nucleic acids</a:t>
            </a:r>
          </a:p>
          <a:p>
            <a:pPr lvl="0">
              <a:buNone/>
            </a:pPr>
            <a:endParaRPr lang="en-US" dirty="0" smtClean="0"/>
          </a:p>
          <a:p>
            <a:pPr>
              <a:buNone/>
            </a:pPr>
            <a:endParaRPr lang="en-US" dirty="0"/>
          </a:p>
        </p:txBody>
      </p:sp>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2895600"/>
            <a:ext cx="7229475" cy="3790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3529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pload.wikimedia.org/wikibooks/en/thumb/2/27/Southerblotgel.jpg/550px-Southerblotgel.jpg"/>
          <p:cNvPicPr>
            <a:picLocks noChangeAspect="1" noChangeArrowheads="1"/>
          </p:cNvPicPr>
          <p:nvPr/>
        </p:nvPicPr>
        <p:blipFill>
          <a:blip r:embed="rId3" cstate="print"/>
          <a:srcRect/>
          <a:stretch>
            <a:fillRect/>
          </a:stretch>
        </p:blipFill>
        <p:spPr bwMode="auto">
          <a:xfrm>
            <a:off x="609600" y="1524000"/>
            <a:ext cx="8257608" cy="5181600"/>
          </a:xfrm>
          <a:prstGeom prst="rect">
            <a:avLst/>
          </a:prstGeom>
          <a:noFill/>
          <a:ln w="38100">
            <a:solidFill>
              <a:schemeClr val="tx2">
                <a:lumMod val="75000"/>
              </a:schemeClr>
            </a:solidFill>
          </a:ln>
          <a:effectLst>
            <a:outerShdw blurRad="863600" dir="16200000" sx="1000" sy="1000" rotWithShape="0">
              <a:prstClr val="black"/>
            </a:outerShdw>
          </a:effectLst>
        </p:spPr>
      </p:pic>
      <p:sp>
        <p:nvSpPr>
          <p:cNvPr id="2" name="Title 1"/>
          <p:cNvSpPr>
            <a:spLocks noGrp="1"/>
          </p:cNvSpPr>
          <p:nvPr>
            <p:ph type="title"/>
          </p:nvPr>
        </p:nvSpPr>
        <p:spPr/>
        <p:txBody>
          <a:bodyPr/>
          <a:lstStyle/>
          <a:p>
            <a:r>
              <a:rPr lang="en-GB" dirty="0" smtClean="0"/>
              <a:t>Gel Electrophoresis</a:t>
            </a:r>
            <a:endParaRPr lang="en-US" dirty="0"/>
          </a:p>
        </p:txBody>
      </p:sp>
      <p:sp>
        <p:nvSpPr>
          <p:cNvPr id="5" name="TextBox 4"/>
          <p:cNvSpPr txBox="1"/>
          <p:nvPr/>
        </p:nvSpPr>
        <p:spPr>
          <a:xfrm>
            <a:off x="5309038" y="4267200"/>
            <a:ext cx="1143000" cy="646331"/>
          </a:xfrm>
          <a:prstGeom prst="rect">
            <a:avLst/>
          </a:prstGeom>
          <a:noFill/>
        </p:spPr>
        <p:txBody>
          <a:bodyPr wrap="square" rtlCol="0">
            <a:spAutoFit/>
          </a:bodyPr>
          <a:lstStyle/>
          <a:p>
            <a:r>
              <a:rPr lang="en-GB" sz="3600" b="1" dirty="0" smtClean="0"/>
              <a:t>gel</a:t>
            </a:r>
            <a:endParaRPr lang="en-US" sz="3600" b="1" dirty="0"/>
          </a:p>
        </p:txBody>
      </p:sp>
    </p:spTree>
    <p:extLst>
      <p:ext uri="{BB962C8B-B14F-4D97-AF65-F5344CB8AC3E}">
        <p14:creationId xmlns="" xmlns:p14="http://schemas.microsoft.com/office/powerpoint/2010/main" val="2023348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descr="https://docs.google.com/?url=http%3A%2F%2Fapbrwww5.apsu.edu%2Freedr%2FReed%20Web%20Pages%2FChem%204340%2FAgarose%20Gel%20Electrophoresis.ppt&amp;docid=d58e481fa163e88baf57f8ea47b027df&amp;a=bi&amp;pagenumber=10&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29" name="AutoShape 5"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1" name="AutoShape 7"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4" name="AutoShape 10" descr="https://docs.google.com/?url=http%3A%2F%2Fwww.biotech.iastate.edu%2Fppt_presentations%2Fppt%2FFingerprinting%2FStudentInstruction-gel.ppt&amp;docid=d4a4ad1a804521b6514d98d80eda5c40&amp;a=bi&amp;pagenumber=4&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Content Placeholder 2"/>
          <p:cNvSpPr txBox="1">
            <a:spLocks/>
          </p:cNvSpPr>
          <p:nvPr/>
        </p:nvSpPr>
        <p:spPr>
          <a:xfrm>
            <a:off x="3581400" y="1600200"/>
            <a:ext cx="5181600" cy="1676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800" b="1" dirty="0" smtClean="0"/>
              <a:t> S</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witch on &amp; run for a certain time (e.g. 1 hour).</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8292435" y="4533900"/>
            <a:ext cx="381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200" b="1" i="0" u="none" strike="noStrike" kern="1200" cap="none" spc="0" normalizeH="0" baseline="0" noProof="0" dirty="0" smtClean="0">
                <a:ln>
                  <a:noFill/>
                </a:ln>
                <a:effectLst/>
                <a:uLnTx/>
                <a:uFillTx/>
                <a:latin typeface="+mn-lt"/>
                <a:ea typeface="+mn-ea"/>
                <a:cs typeface="+mn-cs"/>
              </a:rPr>
              <a:t>-</a:t>
            </a:r>
            <a:endParaRPr kumimoji="0" lang="en-US" sz="3200" b="1" i="0" u="none" strike="noStrike" kern="1200" cap="none" spc="0" normalizeH="0" baseline="0" noProof="0" dirty="0">
              <a:ln>
                <a:noFill/>
              </a:ln>
              <a:effectLst/>
              <a:uLnTx/>
              <a:uFillTx/>
              <a:latin typeface="+mn-lt"/>
              <a:ea typeface="+mn-ea"/>
              <a:cs typeface="+mn-cs"/>
            </a:endParaRPr>
          </a:p>
        </p:txBody>
      </p:sp>
      <p:pic>
        <p:nvPicPr>
          <p:cNvPr id="18" name="Picture 2" descr="http://nslc.wustl.edu/courses/Bio2960/labs/07DNA/Gel/f24.gif"/>
          <p:cNvPicPr>
            <a:picLocks noChangeAspect="1" noChangeArrowheads="1" noCrop="1"/>
          </p:cNvPicPr>
          <p:nvPr/>
        </p:nvPicPr>
        <p:blipFill>
          <a:blip r:embed="rId3" cstate="print"/>
          <a:srcRect/>
          <a:stretch>
            <a:fillRect/>
          </a:stretch>
        </p:blipFill>
        <p:spPr bwMode="auto">
          <a:xfrm>
            <a:off x="4856389" y="3352800"/>
            <a:ext cx="3759197" cy="2819400"/>
          </a:xfrm>
          <a:prstGeom prst="rect">
            <a:avLst/>
          </a:prstGeom>
          <a:noFill/>
        </p:spPr>
      </p:pic>
      <p:pic>
        <p:nvPicPr>
          <p:cNvPr id="11266" name="Picture 2" descr="http://www.biochem.arizona.edu/miesfeld/teaching/Bioc471-2/pages/Lecture2/AMG1.12.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1647825"/>
            <a:ext cx="4381500" cy="4219575"/>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Down Arrow 16"/>
          <p:cNvSpPr/>
          <p:nvPr/>
        </p:nvSpPr>
        <p:spPr>
          <a:xfrm rot="4206667" flipH="1">
            <a:off x="2983858" y="2242619"/>
            <a:ext cx="259896" cy="166843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15825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t="39939" b="26173"/>
          <a:stretch>
            <a:fillRect/>
          </a:stretch>
        </p:blipFill>
        <p:spPr bwMode="auto">
          <a:xfrm>
            <a:off x="1524000" y="2895600"/>
            <a:ext cx="2209800" cy="2133600"/>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b="60061"/>
          <a:stretch>
            <a:fillRect/>
          </a:stretch>
        </p:blipFill>
        <p:spPr bwMode="auto">
          <a:xfrm>
            <a:off x="1524000" y="457200"/>
            <a:ext cx="2209800" cy="2514600"/>
          </a:xfrm>
          <a:prstGeom prst="rect">
            <a:avLst/>
          </a:prstGeom>
          <a:noFill/>
          <a:ln w="9525">
            <a:noFill/>
            <a:miter lim="800000"/>
            <a:headEnd/>
            <a:tailEnd/>
          </a:ln>
        </p:spPr>
      </p:pic>
      <p:sp>
        <p:nvSpPr>
          <p:cNvPr id="129026" name="AutoShape 2" descr="https://docs.google.com/?url=http%3A%2F%2Fapbrwww5.apsu.edu%2Freedr%2FReed%20Web%20Pages%2FChem%204340%2FAgarose%20Gel%20Electrophoresis.ppt&amp;docid=d58e481fa163e88baf57f8ea47b027df&amp;a=bi&amp;pagenumber=10&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29" name="AutoShape 5"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1" name="AutoShape 7"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4" name="AutoShape 10" descr="https://docs.google.com/?url=http%3A%2F%2Fwww.biotech.iastate.edu%2Fppt_presentations%2Fppt%2FFingerprinting%2FStudentInstruction-gel.ppt&amp;docid=d4a4ad1a804521b6514d98d80eda5c40&amp;a=bi&amp;pagenumber=4&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7458" name="Picture 2"/>
          <p:cNvPicPr>
            <a:picLocks noChangeAspect="1" noChangeArrowheads="1"/>
          </p:cNvPicPr>
          <p:nvPr/>
        </p:nvPicPr>
        <p:blipFill>
          <a:blip r:embed="rId3" cstate="print"/>
          <a:srcRect t="73828"/>
          <a:stretch>
            <a:fillRect/>
          </a:stretch>
        </p:blipFill>
        <p:spPr bwMode="auto">
          <a:xfrm>
            <a:off x="1524000" y="5057775"/>
            <a:ext cx="2209800" cy="1647825"/>
          </a:xfrm>
          <a:prstGeom prst="rect">
            <a:avLst/>
          </a:prstGeom>
          <a:noFill/>
          <a:ln w="9525">
            <a:noFill/>
            <a:miter lim="800000"/>
            <a:headEnd/>
            <a:tailEnd/>
          </a:ln>
        </p:spPr>
      </p:pic>
      <p:sp>
        <p:nvSpPr>
          <p:cNvPr id="10" name="Down Arrow 9"/>
          <p:cNvSpPr/>
          <p:nvPr/>
        </p:nvSpPr>
        <p:spPr>
          <a:xfrm>
            <a:off x="2057400" y="2514600"/>
            <a:ext cx="304800" cy="5334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057400" y="4648200"/>
            <a:ext cx="304800" cy="5334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3733800" y="1676400"/>
            <a:ext cx="5029200" cy="17526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800" b="1" noProof="0" dirty="0" smtClean="0"/>
              <a:t>DNA fragments move through pores in gel. </a:t>
            </a:r>
          </a:p>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800" b="1" noProof="0" dirty="0" smtClean="0"/>
              <a:t>Smallest fragments move most.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886200" y="4419600"/>
            <a:ext cx="4724400" cy="1524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800" b="1" noProof="0" dirty="0" smtClean="0"/>
              <a:t>Subject to autoradiography or a fluorescent dye, DNA fragments become visible.</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2"/>
          <p:cNvSpPr txBox="1">
            <a:spLocks/>
          </p:cNvSpPr>
          <p:nvPr/>
        </p:nvSpPr>
        <p:spPr>
          <a:xfrm>
            <a:off x="4038600" y="457200"/>
            <a:ext cx="4953000" cy="6096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3600" b="1" noProof="0" dirty="0" err="1" smtClean="0">
                <a:solidFill>
                  <a:srgbClr val="C00000"/>
                </a:solidFill>
              </a:rPr>
              <a:t>Agarose</a:t>
            </a:r>
            <a:r>
              <a:rPr lang="en-GB" sz="3600" b="1" noProof="0" dirty="0" smtClean="0">
                <a:solidFill>
                  <a:srgbClr val="C00000"/>
                </a:solidFill>
              </a:rPr>
              <a:t> gel has pores</a:t>
            </a:r>
            <a:endParaRPr kumimoji="0" lang="en-US" sz="3600" b="1" i="0" u="none" strike="noStrike" kern="1200" cap="none" spc="0" normalizeH="0" baseline="0" noProof="0" dirty="0">
              <a:ln>
                <a:noFill/>
              </a:ln>
              <a:solidFill>
                <a:srgbClr val="C00000"/>
              </a:solidFill>
              <a:effectLst/>
              <a:uLnTx/>
              <a:uFillTx/>
              <a:latin typeface="+mn-lt"/>
              <a:ea typeface="+mn-ea"/>
              <a:cs typeface="+mn-cs"/>
            </a:endParaRPr>
          </a:p>
        </p:txBody>
      </p:sp>
    </p:spTree>
    <p:extLst>
      <p:ext uri="{BB962C8B-B14F-4D97-AF65-F5344CB8AC3E}">
        <p14:creationId xmlns="" xmlns:p14="http://schemas.microsoft.com/office/powerpoint/2010/main" val="8650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nodeType="withEffect">
                                  <p:stCondLst>
                                    <p:cond delay="0"/>
                                  </p:stCondLst>
                                  <p:childTnLst>
                                    <p:set>
                                      <p:cBhvr>
                                        <p:cTn id="20" dur="1" fill="hold">
                                          <p:stCondLst>
                                            <p:cond delay="0"/>
                                          </p:stCondLst>
                                        </p:cTn>
                                        <p:tgtEl>
                                          <p:spTgt spid="147458"/>
                                        </p:tgtEl>
                                        <p:attrNameLst>
                                          <p:attrName>style.visibility</p:attrName>
                                        </p:attrNameLst>
                                      </p:cBhvr>
                                      <p:to>
                                        <p:strVal val="visible"/>
                                      </p:to>
                                    </p:set>
                                    <p:animEffect transition="in" filter="wipe(up)">
                                      <p:cBhvr>
                                        <p:cTn id="21" dur="500"/>
                                        <p:tgtEl>
                                          <p:spTgt spid="14745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ife8e-Fig-16-02-3RL"/>
          <p:cNvPicPr>
            <a:picLocks noChangeAspect="1" noChangeArrowheads="1"/>
          </p:cNvPicPr>
          <p:nvPr/>
        </p:nvPicPr>
        <p:blipFill>
          <a:blip r:embed="rId3" cstate="print"/>
          <a:srcRect l="4477" t="5952" r="4197" b="13095"/>
          <a:stretch>
            <a:fillRect/>
          </a:stretch>
        </p:blipFill>
        <p:spPr bwMode="auto">
          <a:xfrm>
            <a:off x="1295400" y="2819400"/>
            <a:ext cx="6705600" cy="3962400"/>
          </a:xfrm>
          <a:prstGeom prst="rect">
            <a:avLst/>
          </a:prstGeom>
          <a:noFill/>
        </p:spPr>
      </p:pic>
      <p:sp>
        <p:nvSpPr>
          <p:cNvPr id="3" name="Content Placeholder 2"/>
          <p:cNvSpPr>
            <a:spLocks noGrp="1"/>
          </p:cNvSpPr>
          <p:nvPr>
            <p:ph idx="1"/>
          </p:nvPr>
        </p:nvSpPr>
        <p:spPr>
          <a:xfrm>
            <a:off x="609600" y="1447801"/>
            <a:ext cx="8229600" cy="1676399"/>
          </a:xfrm>
        </p:spPr>
        <p:txBody>
          <a:bodyPr/>
          <a:lstStyle/>
          <a:p>
            <a:pPr marL="984250">
              <a:spcBef>
                <a:spcPts val="0"/>
              </a:spcBef>
              <a:buFont typeface="Wingdings" pitchFamily="2" charset="2"/>
              <a:buChar char="§"/>
            </a:pPr>
            <a:r>
              <a:rPr lang="en-GB" dirty="0" smtClean="0"/>
              <a:t>staining DNA with a  </a:t>
            </a:r>
            <a:r>
              <a:rPr lang="en-GB" dirty="0" smtClean="0">
                <a:solidFill>
                  <a:srgbClr val="C00000"/>
                </a:solidFill>
              </a:rPr>
              <a:t>fluorescent dye</a:t>
            </a:r>
            <a:endParaRPr lang="en-US" dirty="0" smtClean="0">
              <a:solidFill>
                <a:srgbClr val="C00000"/>
              </a:solidFill>
            </a:endParaRPr>
          </a:p>
          <a:p>
            <a:pPr marL="984250">
              <a:spcBef>
                <a:spcPts val="0"/>
              </a:spcBef>
              <a:buFont typeface="Wingdings" pitchFamily="2" charset="2"/>
              <a:buChar char="§"/>
            </a:pPr>
            <a:r>
              <a:rPr lang="en-GB" dirty="0" smtClean="0"/>
              <a:t>placing the plate under </a:t>
            </a:r>
            <a:r>
              <a:rPr lang="en-GB" dirty="0" smtClean="0">
                <a:solidFill>
                  <a:srgbClr val="C00000"/>
                </a:solidFill>
              </a:rPr>
              <a:t>UV light</a:t>
            </a:r>
            <a:r>
              <a:rPr lang="en-US" dirty="0" smtClean="0">
                <a:solidFill>
                  <a:srgbClr val="C00000"/>
                </a:solidFill>
              </a:rPr>
              <a:t>.</a:t>
            </a:r>
          </a:p>
        </p:txBody>
      </p:sp>
      <p:sp>
        <p:nvSpPr>
          <p:cNvPr id="5" name="Rectangle 4"/>
          <p:cNvSpPr/>
          <p:nvPr/>
        </p:nvSpPr>
        <p:spPr>
          <a:xfrm>
            <a:off x="609600" y="685800"/>
            <a:ext cx="7543800" cy="707886"/>
          </a:xfrm>
          <a:prstGeom prst="rect">
            <a:avLst/>
          </a:prstGeom>
        </p:spPr>
        <p:txBody>
          <a:bodyPr wrap="square">
            <a:spAutoFit/>
          </a:bodyPr>
          <a:lstStyle/>
          <a:p>
            <a:r>
              <a:rPr lang="en-GB" sz="4000" dirty="0" smtClean="0">
                <a:solidFill>
                  <a:srgbClr val="FFFF00"/>
                </a:solidFill>
              </a:rPr>
              <a:t>DNA on the gel is examined by:</a:t>
            </a:r>
            <a:endParaRPr lang="en-US" sz="4000" dirty="0">
              <a:solidFill>
                <a:srgbClr val="FFFF00"/>
              </a:solidFill>
            </a:endParaRPr>
          </a:p>
        </p:txBody>
      </p:sp>
    </p:spTree>
    <p:extLst>
      <p:ext uri="{BB962C8B-B14F-4D97-AF65-F5344CB8AC3E}">
        <p14:creationId xmlns="" xmlns:p14="http://schemas.microsoft.com/office/powerpoint/2010/main" val="21022666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066800"/>
          </a:xfrm>
        </p:spPr>
        <p:txBody>
          <a:bodyPr>
            <a:normAutofit fontScale="90000"/>
          </a:bodyPr>
          <a:lstStyle/>
          <a:p>
            <a:r>
              <a:rPr lang="en-GB" dirty="0" smtClean="0"/>
              <a:t>Molecules are separated on the basis of their:</a:t>
            </a:r>
            <a:endParaRPr lang="en-US" dirty="0"/>
          </a:p>
        </p:txBody>
      </p:sp>
      <p:sp>
        <p:nvSpPr>
          <p:cNvPr id="3" name="Content Placeholder 2"/>
          <p:cNvSpPr>
            <a:spLocks noGrp="1"/>
          </p:cNvSpPr>
          <p:nvPr>
            <p:ph idx="1"/>
          </p:nvPr>
        </p:nvSpPr>
        <p:spPr>
          <a:xfrm>
            <a:off x="762000" y="1828800"/>
            <a:ext cx="7543800" cy="3581400"/>
          </a:xfrm>
        </p:spPr>
        <p:txBody>
          <a:bodyPr/>
          <a:lstStyle/>
          <a:p>
            <a:pPr marL="514350" indent="-514350">
              <a:buNone/>
            </a:pPr>
            <a:r>
              <a:rPr lang="en-US" dirty="0" smtClean="0">
                <a:solidFill>
                  <a:srgbClr val="C00000"/>
                </a:solidFill>
              </a:rPr>
              <a:t>1. Size </a:t>
            </a:r>
          </a:p>
          <a:p>
            <a:pPr marL="893763" indent="-514350">
              <a:buFont typeface="Wingdings" pitchFamily="2" charset="2"/>
              <a:buChar char="Ø"/>
            </a:pPr>
            <a:r>
              <a:rPr lang="en-GB" dirty="0" smtClean="0"/>
              <a:t>Smaller molecules travel faster</a:t>
            </a:r>
          </a:p>
          <a:p>
            <a:pPr marL="893763" indent="-514350">
              <a:buNone/>
            </a:pPr>
            <a:endParaRPr lang="en-US" dirty="0" smtClean="0"/>
          </a:p>
          <a:p>
            <a:pPr marL="514350" indent="-514350">
              <a:buNone/>
            </a:pPr>
            <a:r>
              <a:rPr lang="en-US" dirty="0" smtClean="0">
                <a:solidFill>
                  <a:srgbClr val="C00000"/>
                </a:solidFill>
              </a:rPr>
              <a:t>2. Electrical charge</a:t>
            </a:r>
          </a:p>
          <a:p>
            <a:pPr marL="893763" indent="-514350">
              <a:buFont typeface="Wingdings" pitchFamily="2" charset="2"/>
              <a:buChar char="Ø"/>
            </a:pPr>
            <a:r>
              <a:rPr lang="en-GB" dirty="0" smtClean="0"/>
              <a:t>Negatively charged molecules move towards  the positive pole</a:t>
            </a:r>
            <a:endParaRPr lang="en-US" dirty="0"/>
          </a:p>
        </p:txBody>
      </p:sp>
      <p:grpSp>
        <p:nvGrpSpPr>
          <p:cNvPr id="5" name="Group 12"/>
          <p:cNvGrpSpPr/>
          <p:nvPr/>
        </p:nvGrpSpPr>
        <p:grpSpPr>
          <a:xfrm>
            <a:off x="1905000" y="5334000"/>
            <a:ext cx="1143000" cy="1066800"/>
            <a:chOff x="2057400" y="5410200"/>
            <a:chExt cx="1143000" cy="1066800"/>
          </a:xfrm>
        </p:grpSpPr>
        <p:sp>
          <p:nvSpPr>
            <p:cNvPr id="4" name="Oval 3"/>
            <p:cNvSpPr/>
            <p:nvPr/>
          </p:nvSpPr>
          <p:spPr>
            <a:xfrm>
              <a:off x="2057400" y="5486400"/>
              <a:ext cx="1143000" cy="990600"/>
            </a:xfrm>
            <a:prstGeom prst="ellips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flipH="1">
              <a:off x="2667000" y="5638800"/>
              <a:ext cx="335281" cy="523220"/>
            </a:xfrm>
            <a:prstGeom prst="rect">
              <a:avLst/>
            </a:prstGeom>
            <a:noFill/>
          </p:spPr>
          <p:txBody>
            <a:bodyPr wrap="square" rtlCol="0">
              <a:spAutoFit/>
            </a:bodyPr>
            <a:lstStyle/>
            <a:p>
              <a:r>
                <a:rPr lang="en-GB" sz="2800" b="1" dirty="0" smtClean="0"/>
                <a:t>_</a:t>
              </a:r>
              <a:endParaRPr lang="en-GB" sz="2800" b="1" dirty="0"/>
            </a:p>
          </p:txBody>
        </p:sp>
        <p:sp>
          <p:nvSpPr>
            <p:cNvPr id="7" name="TextBox 6"/>
            <p:cNvSpPr txBox="1"/>
            <p:nvPr/>
          </p:nvSpPr>
          <p:spPr>
            <a:xfrm flipH="1">
              <a:off x="2286000" y="5791200"/>
              <a:ext cx="335281" cy="523220"/>
            </a:xfrm>
            <a:prstGeom prst="rect">
              <a:avLst/>
            </a:prstGeom>
            <a:noFill/>
          </p:spPr>
          <p:txBody>
            <a:bodyPr wrap="square" rtlCol="0">
              <a:spAutoFit/>
            </a:bodyPr>
            <a:lstStyle/>
            <a:p>
              <a:r>
                <a:rPr lang="en-GB" sz="2800" b="1" dirty="0" smtClean="0"/>
                <a:t>_</a:t>
              </a:r>
              <a:endParaRPr lang="en-GB" sz="2800" b="1" dirty="0"/>
            </a:p>
          </p:txBody>
        </p:sp>
        <p:sp>
          <p:nvSpPr>
            <p:cNvPr id="8" name="TextBox 7"/>
            <p:cNvSpPr txBox="1"/>
            <p:nvPr/>
          </p:nvSpPr>
          <p:spPr>
            <a:xfrm flipH="1">
              <a:off x="2286000" y="5410200"/>
              <a:ext cx="335281" cy="523220"/>
            </a:xfrm>
            <a:prstGeom prst="rect">
              <a:avLst/>
            </a:prstGeom>
            <a:noFill/>
          </p:spPr>
          <p:txBody>
            <a:bodyPr wrap="square" rtlCol="0">
              <a:spAutoFit/>
            </a:bodyPr>
            <a:lstStyle/>
            <a:p>
              <a:r>
                <a:rPr lang="en-GB" sz="2800" b="1" dirty="0" smtClean="0"/>
                <a:t>_</a:t>
              </a:r>
              <a:endParaRPr lang="en-GB" sz="2800" b="1" dirty="0"/>
            </a:p>
          </p:txBody>
        </p:sp>
      </p:grpSp>
      <p:sp>
        <p:nvSpPr>
          <p:cNvPr id="9" name="TextBox 8"/>
          <p:cNvSpPr txBox="1"/>
          <p:nvPr/>
        </p:nvSpPr>
        <p:spPr>
          <a:xfrm flipH="1">
            <a:off x="5105400" y="5638800"/>
            <a:ext cx="335281" cy="707886"/>
          </a:xfrm>
          <a:prstGeom prst="rect">
            <a:avLst/>
          </a:prstGeom>
          <a:noFill/>
        </p:spPr>
        <p:txBody>
          <a:bodyPr wrap="square" rtlCol="0">
            <a:spAutoFit/>
          </a:bodyPr>
          <a:lstStyle/>
          <a:p>
            <a:r>
              <a:rPr lang="en-GB" sz="4000" b="1" dirty="0" smtClean="0"/>
              <a:t>+</a:t>
            </a:r>
            <a:endParaRPr lang="en-GB" sz="4000" b="1" dirty="0"/>
          </a:p>
        </p:txBody>
      </p:sp>
      <p:sp>
        <p:nvSpPr>
          <p:cNvPr id="10" name="Down Arrow 9"/>
          <p:cNvSpPr/>
          <p:nvPr/>
        </p:nvSpPr>
        <p:spPr>
          <a:xfrm rot="16200000">
            <a:off x="4000500" y="5143500"/>
            <a:ext cx="304800" cy="1752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1524000"/>
            <a:ext cx="990600" cy="838200"/>
          </a:xfrm>
          <a:prstGeom prst="ellips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209800" y="1676400"/>
            <a:ext cx="457200" cy="304800"/>
          </a:xfrm>
          <a:prstGeom prst="ellipse">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07286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63" presetClass="path" presetSubtype="0" accel="50000" decel="50000" fill="hold" grpId="0" nodeType="withEffect">
                                  <p:stCondLst>
                                    <p:cond delay="0"/>
                                  </p:stCondLst>
                                  <p:childTnLst>
                                    <p:animMotion origin="layout" path="M 3.33333E-6 -1.11111E-6 L 0.60833 -1.11111E-6 " pathEditMode="relative" rAng="0" ptsTypes="AA">
                                      <p:cBhvr>
                                        <p:cTn id="9" dur="1000" fill="hold"/>
                                        <p:tgtEl>
                                          <p:spTgt spid="12"/>
                                        </p:tgtEl>
                                        <p:attrNameLst>
                                          <p:attrName>ppt_x</p:attrName>
                                          <p:attrName>ppt_y</p:attrName>
                                        </p:attrNameLst>
                                      </p:cBhvr>
                                      <p:rCtr x="304" y="0"/>
                                    </p:animMotion>
                                  </p:childTnLst>
                                </p:cTn>
                              </p:par>
                              <p:par>
                                <p:cTn id="10" presetID="63" presetClass="path" presetSubtype="0" accel="50000" decel="50000" fill="hold" grpId="0" nodeType="withEffect">
                                  <p:stCondLst>
                                    <p:cond delay="0"/>
                                  </p:stCondLst>
                                  <p:childTnLst>
                                    <p:animMotion origin="layout" path="M 0 0  L 0.25 0  E" pathEditMode="relative" ptsTypes="">
                                      <p:cBhvr>
                                        <p:cTn id="11" dur="5000" fill="hold"/>
                                        <p:tgtEl>
                                          <p:spTgt spid="11"/>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933720" y="951131"/>
            <a:ext cx="4173494" cy="3378275"/>
          </a:xfrm>
          <a:prstGeom prst="rect">
            <a:avLst/>
          </a:prstGeom>
          <a:noFill/>
          <a:ln w="9525">
            <a:noFill/>
            <a:miter lim="800000"/>
            <a:headEnd/>
            <a:tailEnd/>
          </a:ln>
        </p:spPr>
      </p:pic>
      <p:sp>
        <p:nvSpPr>
          <p:cNvPr id="6" name="Rectangle 5"/>
          <p:cNvSpPr/>
          <p:nvPr/>
        </p:nvSpPr>
        <p:spPr>
          <a:xfrm>
            <a:off x="4933720" y="294234"/>
            <a:ext cx="4173494" cy="646331"/>
          </a:xfrm>
          <a:prstGeom prst="rect">
            <a:avLst/>
          </a:prstGeom>
          <a:solidFill>
            <a:schemeClr val="accent6">
              <a:lumMod val="50000"/>
            </a:schemeClr>
          </a:solidFill>
        </p:spPr>
        <p:txBody>
          <a:bodyPr wrap="square">
            <a:spAutoFit/>
          </a:bodyPr>
          <a:lstStyle/>
          <a:p>
            <a:pPr algn="ctr">
              <a:buNone/>
            </a:pPr>
            <a:r>
              <a:rPr lang="en-GB" sz="3600" b="1" dirty="0" smtClean="0">
                <a:solidFill>
                  <a:schemeClr val="bg1"/>
                </a:solidFill>
                <a:effectLst>
                  <a:outerShdw blurRad="38100" dist="38100" dir="2700000" algn="tl">
                    <a:srgbClr val="000000">
                      <a:alpha val="43137"/>
                    </a:srgbClr>
                  </a:outerShdw>
                </a:effectLst>
              </a:rPr>
              <a:t>Gel electrophoresis</a:t>
            </a:r>
            <a:endParaRPr lang="en-US" sz="3600" b="1" dirty="0">
              <a:solidFill>
                <a:schemeClr val="bg1"/>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4" cstate="print"/>
          <a:srcRect/>
          <a:stretch>
            <a:fillRect/>
          </a:stretch>
        </p:blipFill>
        <p:spPr bwMode="auto">
          <a:xfrm>
            <a:off x="172217" y="0"/>
            <a:ext cx="4501785" cy="3962400"/>
          </a:xfrm>
          <a:prstGeom prst="rect">
            <a:avLst/>
          </a:prstGeom>
          <a:noFill/>
          <a:ln w="9525">
            <a:noFill/>
            <a:miter lim="800000"/>
            <a:headEnd/>
            <a:tailEnd/>
          </a:ln>
        </p:spPr>
      </p:pic>
      <p:sp>
        <p:nvSpPr>
          <p:cNvPr id="2" name="Rectangle 1"/>
          <p:cNvSpPr/>
          <p:nvPr/>
        </p:nvSpPr>
        <p:spPr>
          <a:xfrm>
            <a:off x="304800" y="3962400"/>
            <a:ext cx="8686800" cy="2246769"/>
          </a:xfrm>
          <a:prstGeom prst="rect">
            <a:avLst/>
          </a:prstGeom>
        </p:spPr>
        <p:txBody>
          <a:bodyPr wrap="square">
            <a:spAutoFit/>
          </a:bodyPr>
          <a:lstStyle/>
          <a:p>
            <a:pPr marL="457200" lvl="0" indent="-457200">
              <a:buFont typeface="Wingdings" panose="05000000000000000000" pitchFamily="2" charset="2"/>
              <a:buChar char="q"/>
            </a:pPr>
            <a:r>
              <a:rPr lang="en-GB" sz="2800" b="1" u="sng" dirty="0"/>
              <a:t>E</a:t>
            </a:r>
            <a:r>
              <a:rPr lang="en-GB" sz="2800" b="1" u="sng" dirty="0" smtClean="0"/>
              <a:t>ach </a:t>
            </a:r>
            <a:r>
              <a:rPr lang="en-GB" sz="2800" b="1" u="sng" dirty="0"/>
              <a:t>DNA fragment</a:t>
            </a:r>
            <a:r>
              <a:rPr lang="en-GB" sz="2800" b="1" dirty="0"/>
              <a:t>:</a:t>
            </a:r>
            <a:endParaRPr lang="ga-IE" sz="2800" b="1" dirty="0"/>
          </a:p>
          <a:p>
            <a:pPr marL="1355725" lvl="1" indent="-552450">
              <a:buFont typeface="Wingdings" panose="05000000000000000000" pitchFamily="2" charset="2"/>
              <a:buChar char="§"/>
              <a:tabLst>
                <a:tab pos="1339850" algn="l"/>
              </a:tabLst>
            </a:pPr>
            <a:r>
              <a:rPr lang="en-GB" sz="2800" b="1" dirty="0" smtClean="0">
                <a:solidFill>
                  <a:schemeClr val="bg2">
                    <a:lumMod val="50000"/>
                  </a:schemeClr>
                </a:solidFill>
              </a:rPr>
              <a:t>stops </a:t>
            </a:r>
            <a:r>
              <a:rPr lang="en-GB" sz="2800" b="1" dirty="0">
                <a:solidFill>
                  <a:schemeClr val="bg2">
                    <a:lumMod val="50000"/>
                  </a:schemeClr>
                </a:solidFill>
              </a:rPr>
              <a:t>at a different point on the </a:t>
            </a:r>
            <a:r>
              <a:rPr lang="en-GB" sz="2800" b="1" dirty="0" smtClean="0">
                <a:solidFill>
                  <a:schemeClr val="bg2">
                    <a:lumMod val="50000"/>
                  </a:schemeClr>
                </a:solidFill>
              </a:rPr>
              <a:t>gel</a:t>
            </a:r>
            <a:endParaRPr lang="en-GB" sz="2800" b="1" dirty="0">
              <a:solidFill>
                <a:schemeClr val="bg2">
                  <a:lumMod val="50000"/>
                </a:schemeClr>
              </a:solidFill>
            </a:endParaRPr>
          </a:p>
          <a:p>
            <a:pPr marL="1355725" lvl="1" indent="-552450">
              <a:buFont typeface="Wingdings" panose="05000000000000000000" pitchFamily="2" charset="2"/>
              <a:buChar char="§"/>
              <a:tabLst>
                <a:tab pos="1339850" algn="l"/>
              </a:tabLst>
            </a:pPr>
            <a:r>
              <a:rPr lang="en-GB" sz="2800" b="1" dirty="0" smtClean="0">
                <a:solidFill>
                  <a:schemeClr val="bg2">
                    <a:lumMod val="50000"/>
                  </a:schemeClr>
                </a:solidFill>
              </a:rPr>
              <a:t>can </a:t>
            </a:r>
            <a:r>
              <a:rPr lang="en-GB" sz="2800" b="1" dirty="0">
                <a:solidFill>
                  <a:schemeClr val="bg2">
                    <a:lumMod val="50000"/>
                  </a:schemeClr>
                </a:solidFill>
              </a:rPr>
              <a:t>be removed in its pure </a:t>
            </a:r>
            <a:r>
              <a:rPr lang="en-GB" sz="2800" b="1" dirty="0" smtClean="0">
                <a:solidFill>
                  <a:schemeClr val="bg2">
                    <a:lumMod val="50000"/>
                  </a:schemeClr>
                </a:solidFill>
              </a:rPr>
              <a:t>form</a:t>
            </a:r>
            <a:r>
              <a:rPr lang="en-GB" sz="2800" b="1" dirty="0">
                <a:solidFill>
                  <a:schemeClr val="bg2">
                    <a:lumMod val="50000"/>
                  </a:schemeClr>
                </a:solidFill>
              </a:rPr>
              <a:t> </a:t>
            </a:r>
            <a:endParaRPr lang="en-GB" sz="2800" b="1" dirty="0" smtClean="0">
              <a:solidFill>
                <a:schemeClr val="bg2">
                  <a:lumMod val="50000"/>
                </a:schemeClr>
              </a:solidFill>
            </a:endParaRPr>
          </a:p>
          <a:p>
            <a:pPr marL="803275" lvl="1">
              <a:tabLst>
                <a:tab pos="1339850" algn="l"/>
              </a:tabLst>
            </a:pPr>
            <a:endParaRPr lang="en-GB" sz="2800" b="1" dirty="0" smtClean="0"/>
          </a:p>
          <a:p>
            <a:pPr marL="552450" lvl="1" indent="-552450">
              <a:buFont typeface="Wingdings" panose="05000000000000000000" pitchFamily="2" charset="2"/>
              <a:buChar char="q"/>
            </a:pPr>
            <a:r>
              <a:rPr lang="en-GB" sz="2800" b="1" dirty="0"/>
              <a:t>D</a:t>
            </a:r>
            <a:r>
              <a:rPr lang="en-GB" sz="2800" b="1" dirty="0" smtClean="0"/>
              <a:t>ifferent </a:t>
            </a:r>
            <a:r>
              <a:rPr lang="en-GB" sz="2800" b="1" dirty="0"/>
              <a:t>samples can be run side by side</a:t>
            </a:r>
            <a:endParaRPr lang="ga-IE" sz="2800" b="1" dirty="0"/>
          </a:p>
        </p:txBody>
      </p:sp>
    </p:spTree>
    <p:extLst>
      <p:ext uri="{BB962C8B-B14F-4D97-AF65-F5344CB8AC3E}">
        <p14:creationId xmlns="" xmlns:p14="http://schemas.microsoft.com/office/powerpoint/2010/main" val="3966851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4495800" cy="3482183"/>
          </a:xfrm>
        </p:spPr>
        <p:txBody>
          <a:bodyPr/>
          <a:lstStyle/>
          <a:p>
            <a:pPr marL="0" indent="0" algn="ctr">
              <a:buNone/>
            </a:pPr>
            <a:r>
              <a:rPr lang="en-GB" dirty="0">
                <a:solidFill>
                  <a:srgbClr val="C00000"/>
                </a:solidFill>
              </a:rPr>
              <a:t>DNA fragments of </a:t>
            </a:r>
            <a:endParaRPr lang="en-GB" dirty="0" smtClean="0">
              <a:solidFill>
                <a:srgbClr val="C00000"/>
              </a:solidFill>
            </a:endParaRPr>
          </a:p>
          <a:p>
            <a:pPr marL="0" indent="0" algn="ctr">
              <a:buNone/>
            </a:pPr>
            <a:r>
              <a:rPr lang="en-GB" i="1" u="sng" dirty="0" smtClean="0">
                <a:solidFill>
                  <a:srgbClr val="C00000"/>
                </a:solidFill>
              </a:rPr>
              <a:t>known </a:t>
            </a:r>
            <a:r>
              <a:rPr lang="en-GB" dirty="0">
                <a:solidFill>
                  <a:srgbClr val="C00000"/>
                </a:solidFill>
              </a:rPr>
              <a:t>lengths or molecular weight</a:t>
            </a:r>
            <a:r>
              <a:rPr lang="en-GB" dirty="0"/>
              <a:t> </a:t>
            </a:r>
            <a:endParaRPr lang="en-GB" dirty="0" smtClean="0"/>
          </a:p>
          <a:p>
            <a:pPr marL="0" indent="0" algn="ctr">
              <a:buNone/>
            </a:pPr>
            <a:r>
              <a:rPr lang="en-GB" dirty="0" smtClean="0"/>
              <a:t>are </a:t>
            </a:r>
            <a:r>
              <a:rPr lang="en-GB" dirty="0"/>
              <a:t>often run next to experimental  mixtures for size </a:t>
            </a:r>
            <a:r>
              <a:rPr lang="en-GB" dirty="0" smtClean="0"/>
              <a:t>reference.</a:t>
            </a:r>
            <a:endParaRPr lang="en-GB"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6805" y="533400"/>
            <a:ext cx="4352925" cy="5781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5791200" y="1371600"/>
            <a:ext cx="2514600" cy="523220"/>
          </a:xfrm>
          <a:prstGeom prst="rect">
            <a:avLst/>
          </a:prstGeom>
          <a:noFill/>
        </p:spPr>
        <p:txBody>
          <a:bodyPr wrap="square" rtlCol="0">
            <a:spAutoFit/>
          </a:bodyPr>
          <a:lstStyle/>
          <a:p>
            <a:r>
              <a:rPr lang="en-GB" sz="2800" b="1" dirty="0" smtClean="0">
                <a:effectLst>
                  <a:outerShdw blurRad="38100" dist="38100" dir="2700000" algn="tl">
                    <a:srgbClr val="000000">
                      <a:alpha val="43137"/>
                    </a:srgbClr>
                  </a:outerShdw>
                </a:effectLst>
              </a:rPr>
              <a:t>Deer species</a:t>
            </a:r>
            <a:endParaRPr lang="en-GB"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4337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Definition: </a:t>
            </a:r>
          </a:p>
        </p:txBody>
      </p:sp>
      <p:sp>
        <p:nvSpPr>
          <p:cNvPr id="3" name="Content Placeholder 2"/>
          <p:cNvSpPr>
            <a:spLocks noGrp="1"/>
          </p:cNvSpPr>
          <p:nvPr>
            <p:ph idx="1"/>
          </p:nvPr>
        </p:nvSpPr>
        <p:spPr>
          <a:xfrm>
            <a:off x="457200" y="1143000"/>
            <a:ext cx="8229600" cy="2133600"/>
          </a:xfrm>
          <a:solidFill>
            <a:schemeClr val="bg1"/>
          </a:solidFill>
        </p:spPr>
        <p:txBody>
          <a:bodyPr>
            <a:normAutofit/>
          </a:bodyPr>
          <a:lstStyle/>
          <a:p>
            <a:pPr indent="19050" algn="just">
              <a:buNone/>
            </a:pPr>
            <a:r>
              <a:rPr lang="en-US" dirty="0" smtClean="0">
                <a:solidFill>
                  <a:srgbClr val="C00000"/>
                </a:solidFill>
              </a:rPr>
              <a:t>‘The use and exploitation of microorganisms to produce products of industrial or commercial interest like beer brewing, cheese making, and production of sour milk.’ </a:t>
            </a:r>
          </a:p>
          <a:p>
            <a:pPr algn="just"/>
            <a:endParaRPr lang="en-US" dirty="0">
              <a:solidFill>
                <a:srgbClr val="C00000"/>
              </a:solidFill>
            </a:endParaRPr>
          </a:p>
        </p:txBody>
      </p:sp>
      <p:pic>
        <p:nvPicPr>
          <p:cNvPr id="3074" name="Picture 2" descr="http://www.patz.com/images/making%20cheese.jpg"/>
          <p:cNvPicPr>
            <a:picLocks noChangeAspect="1" noChangeArrowheads="1"/>
          </p:cNvPicPr>
          <p:nvPr/>
        </p:nvPicPr>
        <p:blipFill>
          <a:blip r:embed="rId3" cstate="print"/>
          <a:srcRect/>
          <a:stretch>
            <a:fillRect/>
          </a:stretch>
        </p:blipFill>
        <p:spPr bwMode="auto">
          <a:xfrm>
            <a:off x="3218543" y="3599996"/>
            <a:ext cx="3581400" cy="2686050"/>
          </a:xfrm>
          <a:prstGeom prst="rect">
            <a:avLst/>
          </a:prstGeom>
          <a:noFill/>
        </p:spPr>
      </p:pic>
      <p:pic>
        <p:nvPicPr>
          <p:cNvPr id="3076" name="Picture 4" descr="http://permaculturenorth.org.au/Resources/Pictures/Beer_Maid_2.jpg"/>
          <p:cNvPicPr>
            <a:picLocks noChangeAspect="1" noChangeArrowheads="1"/>
          </p:cNvPicPr>
          <p:nvPr/>
        </p:nvPicPr>
        <p:blipFill>
          <a:blip r:embed="rId4" cstate="print"/>
          <a:srcRect/>
          <a:stretch>
            <a:fillRect/>
          </a:stretch>
        </p:blipFill>
        <p:spPr bwMode="auto">
          <a:xfrm>
            <a:off x="228600" y="3276600"/>
            <a:ext cx="2960039" cy="3057526"/>
          </a:xfrm>
          <a:prstGeom prst="rect">
            <a:avLst/>
          </a:prstGeom>
          <a:noFill/>
        </p:spPr>
      </p:pic>
      <p:pic>
        <p:nvPicPr>
          <p:cNvPr id="3078" name="Picture 6" descr="http://4.bp.blogspot.com/_fheHhnJYEHs/TNWBddyLf7I/AAAAAAAAA4Q/yQlXsJ1cDN0/s1600/yogurt.jpg"/>
          <p:cNvPicPr>
            <a:picLocks noChangeAspect="1" noChangeArrowheads="1"/>
          </p:cNvPicPr>
          <p:nvPr/>
        </p:nvPicPr>
        <p:blipFill>
          <a:blip r:embed="rId5" cstate="print"/>
          <a:srcRect t="12000" b="16000"/>
          <a:stretch>
            <a:fillRect/>
          </a:stretch>
        </p:blipFill>
        <p:spPr bwMode="auto">
          <a:xfrm>
            <a:off x="6745110" y="3962400"/>
            <a:ext cx="2398889" cy="2590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descr="https://docs.google.com/?url=http%3A%2F%2Fapbrwww5.apsu.edu%2Freedr%2FReed%20Web%20Pages%2FChem%204340%2FAgarose%20Gel%20Electrophoresis.ppt&amp;docid=d58e481fa163e88baf57f8ea47b027df&amp;a=bi&amp;pagenumber=10&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29" name="AutoShape 5"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1" name="AutoShape 7"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4" name="AutoShape 10" descr="https://docs.google.com/?url=http%3A%2F%2Fwww.biotech.iastate.edu%2Fppt_presentations%2Fppt%2FFingerprinting%2FStudentInstruction-gel.ppt&amp;docid=d4a4ad1a804521b6514d98d80eda5c40&amp;a=bi&amp;pagenumber=4&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Content Placeholder 2"/>
          <p:cNvSpPr txBox="1">
            <a:spLocks/>
          </p:cNvSpPr>
          <p:nvPr/>
        </p:nvSpPr>
        <p:spPr>
          <a:xfrm>
            <a:off x="914400" y="228600"/>
            <a:ext cx="7086600" cy="11430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3200" b="1" dirty="0" smtClean="0">
                <a:solidFill>
                  <a:srgbClr val="C00000"/>
                </a:solidFill>
              </a:rPr>
              <a:t>Which DNA fragment is small and which is large?</a:t>
            </a:r>
            <a:endParaRPr kumimoji="0" lang="en-US" sz="3200" b="1" i="0" u="none" strike="noStrike" kern="1200" cap="none" spc="0" normalizeH="0" baseline="0" noProof="0" dirty="0">
              <a:ln>
                <a:noFill/>
              </a:ln>
              <a:solidFill>
                <a:srgbClr val="C00000"/>
              </a:solidFill>
              <a:effectLst/>
              <a:uLnTx/>
              <a:uFillTx/>
              <a:latin typeface="+mn-lt"/>
              <a:ea typeface="+mn-ea"/>
              <a:cs typeface="+mn-cs"/>
            </a:endParaRPr>
          </a:p>
        </p:txBody>
      </p:sp>
      <p:pic>
        <p:nvPicPr>
          <p:cNvPr id="28" name="Picture 3"/>
          <p:cNvPicPr>
            <a:picLocks noChangeAspect="1" noChangeArrowheads="1"/>
          </p:cNvPicPr>
          <p:nvPr/>
        </p:nvPicPr>
        <p:blipFill>
          <a:blip r:embed="rId3" cstate="print"/>
          <a:srcRect l="62897" t="56338" r="13998"/>
          <a:stretch>
            <a:fillRect/>
          </a:stretch>
        </p:blipFill>
        <p:spPr bwMode="auto">
          <a:xfrm rot="5400000">
            <a:off x="2851355" y="1949245"/>
            <a:ext cx="2831690" cy="4876800"/>
          </a:xfrm>
          <a:prstGeom prst="rect">
            <a:avLst/>
          </a:prstGeom>
          <a:noFill/>
          <a:ln w="9525">
            <a:noFill/>
            <a:miter lim="800000"/>
            <a:headEnd/>
            <a:tailEnd/>
          </a:ln>
        </p:spPr>
      </p:pic>
      <p:sp>
        <p:nvSpPr>
          <p:cNvPr id="30" name="Content Placeholder 2"/>
          <p:cNvSpPr txBox="1">
            <a:spLocks/>
          </p:cNvSpPr>
          <p:nvPr/>
        </p:nvSpPr>
        <p:spPr>
          <a:xfrm>
            <a:off x="1981200" y="5638800"/>
            <a:ext cx="381000" cy="457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2800" b="1" i="0" u="none" strike="noStrike" kern="1200" cap="none" spc="0" normalizeH="0" baseline="0" noProof="0" dirty="0" smtClean="0">
                <a:ln>
                  <a:noFill/>
                </a:ln>
                <a:solidFill>
                  <a:srgbClr val="FF0000"/>
                </a:solidFill>
                <a:effectLst/>
                <a:uLnTx/>
                <a:uFillTx/>
                <a:latin typeface="+mn-lt"/>
                <a:ea typeface="+mn-ea"/>
                <a:cs typeface="+mn-cs"/>
              </a:rPr>
              <a:t>+</a:t>
            </a:r>
            <a:endParaRPr kumimoji="0" lang="en-US"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31" name="Content Placeholder 2"/>
          <p:cNvSpPr txBox="1">
            <a:spLocks/>
          </p:cNvSpPr>
          <p:nvPr/>
        </p:nvSpPr>
        <p:spPr>
          <a:xfrm>
            <a:off x="6096000" y="5638800"/>
            <a:ext cx="381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200" b="1" i="0" u="none" strike="noStrike" kern="1200" cap="none" spc="0" normalizeH="0" baseline="0" noProof="0" dirty="0" smtClean="0">
                <a:ln>
                  <a:noFill/>
                </a:ln>
                <a:effectLst/>
                <a:uLnTx/>
                <a:uFillTx/>
                <a:latin typeface="+mn-lt"/>
                <a:ea typeface="+mn-ea"/>
                <a:cs typeface="+mn-cs"/>
              </a:rPr>
              <a:t>-</a:t>
            </a:r>
            <a:endParaRPr kumimoji="0" lang="en-US" sz="3200" b="1" i="0" u="none" strike="noStrike" kern="1200" cap="none" spc="0" normalizeH="0" baseline="0" noProof="0" dirty="0">
              <a:ln>
                <a:noFill/>
              </a:ln>
              <a:effectLst/>
              <a:uLnTx/>
              <a:uFillTx/>
              <a:latin typeface="+mn-lt"/>
              <a:ea typeface="+mn-ea"/>
              <a:cs typeface="+mn-cs"/>
            </a:endParaRPr>
          </a:p>
        </p:txBody>
      </p:sp>
      <p:sp>
        <p:nvSpPr>
          <p:cNvPr id="32" name="Content Placeholder 2"/>
          <p:cNvSpPr txBox="1">
            <a:spLocks/>
          </p:cNvSpPr>
          <p:nvPr/>
        </p:nvSpPr>
        <p:spPr>
          <a:xfrm>
            <a:off x="3886200" y="2362200"/>
            <a:ext cx="2438400" cy="457200"/>
          </a:xfrm>
          <a:prstGeom prst="rect">
            <a:avLst/>
          </a:prstGeom>
        </p:spPr>
        <p:txBody>
          <a:bodyPr vert="horz" lIns="91440" tIns="45720" rIns="91440" bIns="45720" rtlCol="0">
            <a:noAutofit/>
          </a:bodyPr>
          <a:lstStyle/>
          <a:p>
            <a:pPr marR="0" lvl="0" indent="-342900" algn="ctr" defTabSz="914400" rtl="0" eaLnBrk="1" fontAlgn="auto" latinLnBrk="0" hangingPunct="1">
              <a:lnSpc>
                <a:spcPct val="100000"/>
              </a:lnSpc>
              <a:spcAft>
                <a:spcPts val="0"/>
              </a:spcAft>
              <a:buClr>
                <a:schemeClr val="tx2">
                  <a:lumMod val="60000"/>
                  <a:lumOff val="40000"/>
                </a:schemeClr>
              </a:buClr>
              <a:buSzPct val="70000"/>
              <a:buFont typeface="Wingdings" pitchFamily="2" charset="2"/>
              <a:buNone/>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B</a:t>
            </a:r>
          </a:p>
        </p:txBody>
      </p:sp>
      <p:sp>
        <p:nvSpPr>
          <p:cNvPr id="33" name="Content Placeholder 2"/>
          <p:cNvSpPr txBox="1">
            <a:spLocks/>
          </p:cNvSpPr>
          <p:nvPr/>
        </p:nvSpPr>
        <p:spPr>
          <a:xfrm>
            <a:off x="2743200" y="2362200"/>
            <a:ext cx="914400" cy="4572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3200" b="1" dirty="0" smtClean="0"/>
              <a:t>A</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34" name="Straight Connector 33"/>
          <p:cNvCxnSpPr/>
          <p:nvPr/>
        </p:nvCxnSpPr>
        <p:spPr>
          <a:xfrm>
            <a:off x="3200400" y="2819400"/>
            <a:ext cx="76200" cy="533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05400" y="2819400"/>
            <a:ext cx="762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741580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2" descr="https://docs.google.com/?url=http%3A%2F%2Fapbrwww5.apsu.edu%2Freedr%2FReed%20Web%20Pages%2FChem%204340%2FAgarose%20Gel%20Electrophoresis.ppt&amp;docid=d58e481fa163e88baf57f8ea47b027df&amp;a=bi&amp;pagenumber=10&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29" name="AutoShape 5"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1" name="AutoShape 7"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4" name="AutoShape 10" descr="https://docs.google.com/?url=http%3A%2F%2Fwww.biotech.iastate.edu%2Fppt_presentations%2Fppt%2FFingerprinting%2FStudentInstruction-gel.ppt&amp;docid=d4a4ad1a804521b6514d98d80eda5c40&amp;a=bi&amp;pagenumber=4&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Content Placeholder 2"/>
          <p:cNvSpPr txBox="1">
            <a:spLocks/>
          </p:cNvSpPr>
          <p:nvPr/>
        </p:nvSpPr>
        <p:spPr>
          <a:xfrm>
            <a:off x="914400" y="228600"/>
            <a:ext cx="7086600" cy="11430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3200" b="1" dirty="0" smtClean="0">
                <a:solidFill>
                  <a:srgbClr val="C00000"/>
                </a:solidFill>
              </a:rPr>
              <a:t>Which DNA fragment is small and which is large?</a:t>
            </a:r>
            <a:endParaRPr kumimoji="0" lang="en-US" sz="3200" b="1" i="0" u="none" strike="noStrike" kern="1200" cap="none" spc="0" normalizeH="0" baseline="0" noProof="0" dirty="0">
              <a:ln>
                <a:noFill/>
              </a:ln>
              <a:solidFill>
                <a:srgbClr val="C00000"/>
              </a:solidFill>
              <a:effectLst/>
              <a:uLnTx/>
              <a:uFillTx/>
              <a:latin typeface="+mn-lt"/>
              <a:ea typeface="+mn-ea"/>
              <a:cs typeface="+mn-cs"/>
            </a:endParaRPr>
          </a:p>
        </p:txBody>
      </p:sp>
      <p:pic>
        <p:nvPicPr>
          <p:cNvPr id="28" name="Picture 3"/>
          <p:cNvPicPr>
            <a:picLocks noChangeAspect="1" noChangeArrowheads="1"/>
          </p:cNvPicPr>
          <p:nvPr/>
        </p:nvPicPr>
        <p:blipFill>
          <a:blip r:embed="rId3" cstate="print"/>
          <a:srcRect l="62897" t="56338" r="13998"/>
          <a:stretch>
            <a:fillRect/>
          </a:stretch>
        </p:blipFill>
        <p:spPr bwMode="auto">
          <a:xfrm rot="5400000">
            <a:off x="2851355" y="1949245"/>
            <a:ext cx="2831690" cy="4876800"/>
          </a:xfrm>
          <a:prstGeom prst="rect">
            <a:avLst/>
          </a:prstGeom>
          <a:noFill/>
          <a:ln w="9525">
            <a:noFill/>
            <a:miter lim="800000"/>
            <a:headEnd/>
            <a:tailEnd/>
          </a:ln>
        </p:spPr>
      </p:pic>
      <p:sp>
        <p:nvSpPr>
          <p:cNvPr id="30" name="Content Placeholder 2"/>
          <p:cNvSpPr txBox="1">
            <a:spLocks/>
          </p:cNvSpPr>
          <p:nvPr/>
        </p:nvSpPr>
        <p:spPr>
          <a:xfrm>
            <a:off x="1981200" y="5638800"/>
            <a:ext cx="381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4000" b="1" i="0" u="none" strike="noStrike" kern="1200" cap="none" spc="0" normalizeH="0" baseline="0" noProof="0" dirty="0" smtClean="0">
                <a:ln>
                  <a:noFill/>
                </a:ln>
                <a:solidFill>
                  <a:srgbClr val="FF0000"/>
                </a:solidFill>
                <a:effectLst/>
                <a:uLnTx/>
                <a:uFillTx/>
                <a:latin typeface="+mn-lt"/>
                <a:ea typeface="+mn-ea"/>
                <a:cs typeface="+mn-cs"/>
              </a:rPr>
              <a:t>+</a:t>
            </a:r>
            <a:endParaRPr kumimoji="0" lang="en-US" sz="4000" b="1" i="0" u="none" strike="noStrike" kern="1200" cap="none" spc="0" normalizeH="0" baseline="0" noProof="0" dirty="0">
              <a:ln>
                <a:noFill/>
              </a:ln>
              <a:solidFill>
                <a:srgbClr val="FF0000"/>
              </a:solidFill>
              <a:effectLst/>
              <a:uLnTx/>
              <a:uFillTx/>
              <a:latin typeface="+mn-lt"/>
              <a:ea typeface="+mn-ea"/>
              <a:cs typeface="+mn-cs"/>
            </a:endParaRPr>
          </a:p>
        </p:txBody>
      </p:sp>
      <p:sp>
        <p:nvSpPr>
          <p:cNvPr id="31" name="Content Placeholder 2"/>
          <p:cNvSpPr txBox="1">
            <a:spLocks/>
          </p:cNvSpPr>
          <p:nvPr/>
        </p:nvSpPr>
        <p:spPr>
          <a:xfrm>
            <a:off x="6096000" y="5638800"/>
            <a:ext cx="381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4000" b="1" i="0" u="none" strike="noStrike" kern="1200" cap="none" spc="0" normalizeH="0" baseline="0" noProof="0" dirty="0" smtClean="0">
                <a:ln>
                  <a:noFill/>
                </a:ln>
                <a:effectLst/>
                <a:uLnTx/>
                <a:uFillTx/>
                <a:latin typeface="+mn-lt"/>
                <a:ea typeface="+mn-ea"/>
                <a:cs typeface="+mn-cs"/>
              </a:rPr>
              <a:t>-</a:t>
            </a:r>
            <a:endParaRPr kumimoji="0" lang="en-US" sz="4000" b="1" i="0" u="none" strike="noStrike" kern="1200" cap="none" spc="0" normalizeH="0" baseline="0" noProof="0" dirty="0">
              <a:ln>
                <a:noFill/>
              </a:ln>
              <a:effectLst/>
              <a:uLnTx/>
              <a:uFillTx/>
              <a:latin typeface="+mn-lt"/>
              <a:ea typeface="+mn-ea"/>
              <a:cs typeface="+mn-cs"/>
            </a:endParaRPr>
          </a:p>
        </p:txBody>
      </p:sp>
      <p:sp>
        <p:nvSpPr>
          <p:cNvPr id="32" name="Content Placeholder 2"/>
          <p:cNvSpPr txBox="1">
            <a:spLocks/>
          </p:cNvSpPr>
          <p:nvPr/>
        </p:nvSpPr>
        <p:spPr>
          <a:xfrm>
            <a:off x="4419600" y="1676400"/>
            <a:ext cx="2895600" cy="1219200"/>
          </a:xfrm>
          <a:prstGeom prst="rect">
            <a:avLst/>
          </a:prstGeom>
          <a:solidFill>
            <a:schemeClr val="accent4">
              <a:lumMod val="50000"/>
            </a:schemeClr>
          </a:solidFill>
        </p:spPr>
        <p:txBody>
          <a:bodyPr vert="horz" lIns="91440" tIns="45720" rIns="91440" bIns="45720" rtlCol="0">
            <a:noAutofit/>
          </a:bodyPr>
          <a:lstStyle/>
          <a:p>
            <a:pPr marR="0" lvl="0" indent="-342900" algn="ctr" defTabSz="914400" rtl="0" eaLnBrk="1" fontAlgn="auto" latinLnBrk="0" hangingPunct="1">
              <a:lnSpc>
                <a:spcPct val="100000"/>
              </a:lnSpc>
              <a:spcAft>
                <a:spcPts val="0"/>
              </a:spcAft>
              <a:buClr>
                <a:schemeClr val="tx2">
                  <a:lumMod val="60000"/>
                  <a:lumOff val="40000"/>
                </a:schemeClr>
              </a:buClr>
              <a:buSzPct val="70000"/>
              <a:buFont typeface="Wingdings" pitchFamily="2" charset="2"/>
              <a:buNone/>
              <a:tabLst/>
              <a:defRPr/>
            </a:pPr>
            <a:r>
              <a:rPr kumimoji="0" lang="en-GB" sz="3200" b="1" i="0" u="none" strike="noStrike" kern="1200" cap="none" spc="0" normalizeH="0" baseline="0" noProof="0" dirty="0" smtClean="0">
                <a:ln>
                  <a:noFill/>
                </a:ln>
                <a:solidFill>
                  <a:schemeClr val="bg1"/>
                </a:solidFill>
                <a:effectLst/>
                <a:uLnTx/>
                <a:uFillTx/>
                <a:latin typeface="+mn-lt"/>
                <a:ea typeface="+mn-ea"/>
                <a:cs typeface="+mn-cs"/>
              </a:rPr>
              <a:t>Large DNA fragment </a:t>
            </a:r>
          </a:p>
        </p:txBody>
      </p:sp>
      <p:sp>
        <p:nvSpPr>
          <p:cNvPr id="33" name="Content Placeholder 2"/>
          <p:cNvSpPr txBox="1">
            <a:spLocks/>
          </p:cNvSpPr>
          <p:nvPr/>
        </p:nvSpPr>
        <p:spPr>
          <a:xfrm>
            <a:off x="990600" y="1676400"/>
            <a:ext cx="3124200" cy="1143000"/>
          </a:xfrm>
          <a:prstGeom prst="rect">
            <a:avLst/>
          </a:prstGeom>
          <a:solidFill>
            <a:schemeClr val="accent4">
              <a:lumMod val="75000"/>
            </a:schemeClr>
          </a:solidFill>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3200" b="1" dirty="0" smtClean="0">
                <a:solidFill>
                  <a:schemeClr val="bg1"/>
                </a:solidFill>
                <a:effectLst>
                  <a:outerShdw blurRad="38100" dist="38100" dir="2700000" algn="tl">
                    <a:srgbClr val="000000">
                      <a:alpha val="43137"/>
                    </a:srgbClr>
                  </a:outerShdw>
                </a:effectLst>
              </a:rPr>
              <a:t>Small DNA fragment</a:t>
            </a:r>
            <a:endPar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cxnSp>
        <p:nvCxnSpPr>
          <p:cNvPr id="34" name="Straight Connector 33"/>
          <p:cNvCxnSpPr/>
          <p:nvPr/>
        </p:nvCxnSpPr>
        <p:spPr>
          <a:xfrm>
            <a:off x="3200400" y="2819400"/>
            <a:ext cx="76200" cy="533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05400" y="2819400"/>
            <a:ext cx="762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248355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0"/>
          <p:cNvGrpSpPr/>
          <p:nvPr/>
        </p:nvGrpSpPr>
        <p:grpSpPr>
          <a:xfrm>
            <a:off x="1828800" y="3200400"/>
            <a:ext cx="2971800" cy="3158706"/>
            <a:chOff x="1828800" y="3200400"/>
            <a:chExt cx="2971800" cy="3158706"/>
          </a:xfrm>
        </p:grpSpPr>
        <p:pic>
          <p:nvPicPr>
            <p:cNvPr id="145415" name="Picture 7"/>
            <p:cNvPicPr>
              <a:picLocks noChangeAspect="1" noChangeArrowheads="1"/>
            </p:cNvPicPr>
            <p:nvPr/>
          </p:nvPicPr>
          <p:blipFill>
            <a:blip r:embed="rId3" cstate="print"/>
            <a:srcRect/>
            <a:stretch>
              <a:fillRect/>
            </a:stretch>
          </p:blipFill>
          <p:spPr bwMode="auto">
            <a:xfrm>
              <a:off x="1828800" y="3200400"/>
              <a:ext cx="2971800" cy="3158706"/>
            </a:xfrm>
            <a:prstGeom prst="rect">
              <a:avLst/>
            </a:prstGeom>
            <a:noFill/>
            <a:ln w="9525">
              <a:noFill/>
              <a:miter lim="800000"/>
              <a:headEnd/>
              <a:tailEnd/>
            </a:ln>
          </p:spPr>
        </p:pic>
        <p:sp>
          <p:nvSpPr>
            <p:cNvPr id="35" name="Rectangle 34"/>
            <p:cNvSpPr/>
            <p:nvPr/>
          </p:nvSpPr>
          <p:spPr>
            <a:xfrm>
              <a:off x="2514600" y="3200400"/>
              <a:ext cx="340158" cy="461665"/>
            </a:xfrm>
            <a:prstGeom prst="rect">
              <a:avLst/>
            </a:prstGeom>
          </p:spPr>
          <p:txBody>
            <a:bodyPr wrap="none">
              <a:spAutoFit/>
            </a:bodyPr>
            <a:lstStyle/>
            <a:p>
              <a:pPr lvl="0">
                <a:spcBef>
                  <a:spcPct val="20000"/>
                </a:spcBef>
                <a:buClr>
                  <a:schemeClr val="tx2">
                    <a:lumMod val="60000"/>
                    <a:lumOff val="40000"/>
                  </a:schemeClr>
                </a:buClr>
                <a:buSzPct val="70000"/>
                <a:defRPr/>
              </a:pPr>
              <a:r>
                <a:rPr lang="en-GB" sz="2400" b="1" dirty="0" smtClean="0">
                  <a:solidFill>
                    <a:srgbClr val="009900"/>
                  </a:solidFill>
                </a:rPr>
                <a:t>2</a:t>
              </a:r>
              <a:endParaRPr lang="en-US" sz="2400" b="1" dirty="0">
                <a:solidFill>
                  <a:srgbClr val="009900"/>
                </a:solidFill>
              </a:endParaRPr>
            </a:p>
          </p:txBody>
        </p:sp>
        <p:sp>
          <p:nvSpPr>
            <p:cNvPr id="36" name="Rectangle 35"/>
            <p:cNvSpPr/>
            <p:nvPr/>
          </p:nvSpPr>
          <p:spPr>
            <a:xfrm>
              <a:off x="2819400" y="3810000"/>
              <a:ext cx="457200" cy="461665"/>
            </a:xfrm>
            <a:prstGeom prst="rect">
              <a:avLst/>
            </a:prstGeom>
          </p:spPr>
          <p:txBody>
            <a:bodyPr wrap="square">
              <a:spAutoFit/>
            </a:bodyPr>
            <a:lstStyle/>
            <a:p>
              <a:pPr lvl="0">
                <a:spcBef>
                  <a:spcPct val="20000"/>
                </a:spcBef>
                <a:buClr>
                  <a:schemeClr val="tx2">
                    <a:lumMod val="60000"/>
                    <a:lumOff val="40000"/>
                  </a:schemeClr>
                </a:buClr>
                <a:buSzPct val="70000"/>
                <a:defRPr/>
              </a:pPr>
              <a:r>
                <a:rPr lang="en-GB" sz="2400" b="1" dirty="0" smtClean="0">
                  <a:solidFill>
                    <a:srgbClr val="009900"/>
                  </a:solidFill>
                </a:rPr>
                <a:t>3</a:t>
              </a:r>
              <a:endParaRPr lang="en-US" sz="2400" b="1" dirty="0">
                <a:solidFill>
                  <a:srgbClr val="009900"/>
                </a:solidFill>
              </a:endParaRPr>
            </a:p>
          </p:txBody>
        </p:sp>
        <p:sp>
          <p:nvSpPr>
            <p:cNvPr id="37" name="Rectangle 36"/>
            <p:cNvSpPr/>
            <p:nvPr/>
          </p:nvSpPr>
          <p:spPr>
            <a:xfrm>
              <a:off x="2362200" y="4572000"/>
              <a:ext cx="457200" cy="461665"/>
            </a:xfrm>
            <a:prstGeom prst="rect">
              <a:avLst/>
            </a:prstGeom>
          </p:spPr>
          <p:txBody>
            <a:bodyPr wrap="square">
              <a:spAutoFit/>
            </a:bodyPr>
            <a:lstStyle/>
            <a:p>
              <a:pPr lvl="0">
                <a:spcBef>
                  <a:spcPct val="20000"/>
                </a:spcBef>
                <a:buClr>
                  <a:schemeClr val="tx2">
                    <a:lumMod val="60000"/>
                    <a:lumOff val="40000"/>
                  </a:schemeClr>
                </a:buClr>
                <a:buSzPct val="70000"/>
                <a:defRPr/>
              </a:pPr>
              <a:r>
                <a:rPr lang="en-GB" sz="2400" b="1" dirty="0" smtClean="0">
                  <a:solidFill>
                    <a:srgbClr val="009900"/>
                  </a:solidFill>
                </a:rPr>
                <a:t>4</a:t>
              </a:r>
              <a:endParaRPr lang="en-US" sz="2400" b="1" dirty="0">
                <a:solidFill>
                  <a:srgbClr val="009900"/>
                </a:solidFill>
              </a:endParaRPr>
            </a:p>
          </p:txBody>
        </p:sp>
        <p:sp>
          <p:nvSpPr>
            <p:cNvPr id="38" name="Rectangle 37"/>
            <p:cNvSpPr/>
            <p:nvPr/>
          </p:nvSpPr>
          <p:spPr>
            <a:xfrm>
              <a:off x="3962400" y="4267200"/>
              <a:ext cx="457200" cy="461665"/>
            </a:xfrm>
            <a:prstGeom prst="rect">
              <a:avLst/>
            </a:prstGeom>
          </p:spPr>
          <p:txBody>
            <a:bodyPr wrap="square">
              <a:spAutoFit/>
            </a:bodyPr>
            <a:lstStyle/>
            <a:p>
              <a:pPr lvl="0">
                <a:spcBef>
                  <a:spcPct val="20000"/>
                </a:spcBef>
                <a:buClr>
                  <a:schemeClr val="tx2">
                    <a:lumMod val="60000"/>
                    <a:lumOff val="40000"/>
                  </a:schemeClr>
                </a:buClr>
                <a:buSzPct val="70000"/>
                <a:defRPr/>
              </a:pPr>
              <a:r>
                <a:rPr lang="en-GB" sz="2400" b="1" dirty="0" smtClean="0">
                  <a:solidFill>
                    <a:srgbClr val="009900"/>
                  </a:solidFill>
                </a:rPr>
                <a:t>5</a:t>
              </a:r>
              <a:endParaRPr lang="en-US" sz="2400" b="1" dirty="0">
                <a:solidFill>
                  <a:srgbClr val="009900"/>
                </a:solidFill>
              </a:endParaRPr>
            </a:p>
          </p:txBody>
        </p:sp>
        <p:sp>
          <p:nvSpPr>
            <p:cNvPr id="39" name="Rectangle 38"/>
            <p:cNvSpPr/>
            <p:nvPr/>
          </p:nvSpPr>
          <p:spPr>
            <a:xfrm>
              <a:off x="2819400" y="4876800"/>
              <a:ext cx="457200" cy="461665"/>
            </a:xfrm>
            <a:prstGeom prst="rect">
              <a:avLst/>
            </a:prstGeom>
          </p:spPr>
          <p:txBody>
            <a:bodyPr wrap="square">
              <a:spAutoFit/>
            </a:bodyPr>
            <a:lstStyle/>
            <a:p>
              <a:pPr lvl="0">
                <a:spcBef>
                  <a:spcPct val="20000"/>
                </a:spcBef>
                <a:buClr>
                  <a:schemeClr val="tx2">
                    <a:lumMod val="60000"/>
                    <a:lumOff val="40000"/>
                  </a:schemeClr>
                </a:buClr>
                <a:buSzPct val="70000"/>
                <a:defRPr/>
              </a:pPr>
              <a:r>
                <a:rPr lang="en-GB" sz="2400" b="1" dirty="0" smtClean="0">
                  <a:solidFill>
                    <a:srgbClr val="009900"/>
                  </a:solidFill>
                </a:rPr>
                <a:t>6</a:t>
              </a:r>
              <a:endParaRPr lang="en-US" sz="2400" b="1" dirty="0">
                <a:solidFill>
                  <a:srgbClr val="009900"/>
                </a:solidFill>
              </a:endParaRPr>
            </a:p>
          </p:txBody>
        </p:sp>
        <p:sp>
          <p:nvSpPr>
            <p:cNvPr id="40" name="Rectangle 39"/>
            <p:cNvSpPr/>
            <p:nvPr/>
          </p:nvSpPr>
          <p:spPr>
            <a:xfrm>
              <a:off x="2895600" y="5638800"/>
              <a:ext cx="457200" cy="461665"/>
            </a:xfrm>
            <a:prstGeom prst="rect">
              <a:avLst/>
            </a:prstGeom>
          </p:spPr>
          <p:txBody>
            <a:bodyPr wrap="square">
              <a:spAutoFit/>
            </a:bodyPr>
            <a:lstStyle/>
            <a:p>
              <a:pPr lvl="0">
                <a:spcBef>
                  <a:spcPct val="20000"/>
                </a:spcBef>
                <a:buClr>
                  <a:schemeClr val="tx2">
                    <a:lumMod val="60000"/>
                    <a:lumOff val="40000"/>
                  </a:schemeClr>
                </a:buClr>
                <a:buSzPct val="70000"/>
                <a:defRPr/>
              </a:pPr>
              <a:r>
                <a:rPr lang="en-GB" sz="2400" b="1" dirty="0" smtClean="0">
                  <a:solidFill>
                    <a:srgbClr val="009900"/>
                  </a:solidFill>
                </a:rPr>
                <a:t>7</a:t>
              </a:r>
              <a:endParaRPr lang="en-US" sz="2400" b="1" dirty="0">
                <a:solidFill>
                  <a:srgbClr val="009900"/>
                </a:solidFill>
              </a:endParaRPr>
            </a:p>
          </p:txBody>
        </p:sp>
      </p:grpSp>
      <p:sp>
        <p:nvSpPr>
          <p:cNvPr id="129026" name="AutoShape 2" descr="https://docs.google.com/?url=http%3A%2F%2Fapbrwww5.apsu.edu%2Freedr%2FReed%20Web%20Pages%2FChem%204340%2FAgarose%20Gel%20Electrophoresis.ppt&amp;docid=d58e481fa163e88baf57f8ea47b027df&amp;a=bi&amp;pagenumber=10&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29" name="AutoShape 5"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1" name="AutoShape 7" descr="https://docs.google.com/?url=http%3A%2F%2Fwww.biotech.iastate.edu%2Fppt_presentations%2Fppt%2FFingerprinting%2FStudentInstruction-gel.ppt&amp;docid=d4a4ad1a804521b6514d98d80eda5c40&amp;a=bi&amp;pagenumber=3&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34" name="AutoShape 10" descr="https://docs.google.com/?url=http%3A%2F%2Fwww.biotech.iastate.edu%2Fppt_presentations%2Fppt%2FFingerprinting%2FStudentInstruction-gel.ppt&amp;docid=d4a4ad1a804521b6514d98d80eda5c40&amp;a=bi&amp;pagenumber=4&amp;w=7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5413" name="Picture 5"/>
          <p:cNvPicPr>
            <a:picLocks noChangeAspect="1" noChangeArrowheads="1"/>
          </p:cNvPicPr>
          <p:nvPr/>
        </p:nvPicPr>
        <p:blipFill>
          <a:blip r:embed="rId4" cstate="print"/>
          <a:srcRect b="47062"/>
          <a:stretch>
            <a:fillRect/>
          </a:stretch>
        </p:blipFill>
        <p:spPr bwMode="auto">
          <a:xfrm>
            <a:off x="5050220" y="457200"/>
            <a:ext cx="3657600" cy="3124200"/>
          </a:xfrm>
          <a:prstGeom prst="rect">
            <a:avLst/>
          </a:prstGeom>
          <a:noFill/>
          <a:ln w="9525">
            <a:noFill/>
            <a:miter lim="800000"/>
            <a:headEnd/>
            <a:tailEnd/>
          </a:ln>
        </p:spPr>
      </p:pic>
      <p:sp>
        <p:nvSpPr>
          <p:cNvPr id="17" name="Content Placeholder 2"/>
          <p:cNvSpPr txBox="1">
            <a:spLocks/>
          </p:cNvSpPr>
          <p:nvPr/>
        </p:nvSpPr>
        <p:spPr>
          <a:xfrm>
            <a:off x="609600" y="609600"/>
            <a:ext cx="4114800" cy="2209800"/>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3200" b="1" dirty="0" smtClean="0"/>
              <a:t>If </a:t>
            </a:r>
            <a:r>
              <a:rPr lang="en-GB" sz="3200" b="1" dirty="0" smtClean="0">
                <a:solidFill>
                  <a:srgbClr val="C00000"/>
                </a:solidFill>
              </a:rPr>
              <a:t>six</a:t>
            </a:r>
            <a:r>
              <a:rPr lang="en-GB" sz="3200" b="1" dirty="0" smtClean="0"/>
              <a:t> restriction sites are present, how many fragments will be obtained?</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8" name="Content Placeholder 2"/>
          <p:cNvSpPr txBox="1">
            <a:spLocks/>
          </p:cNvSpPr>
          <p:nvPr/>
        </p:nvSpPr>
        <p:spPr>
          <a:xfrm>
            <a:off x="2057400" y="2895600"/>
            <a:ext cx="457200" cy="4572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400" b="1" noProof="0" dirty="0" smtClean="0">
                <a:solidFill>
                  <a:srgbClr val="009900"/>
                </a:solidFill>
              </a:rPr>
              <a:t>1</a:t>
            </a:r>
            <a:endParaRPr kumimoji="0" lang="en-US" sz="2400" b="1" i="0" u="none" strike="noStrike" kern="1200" cap="none" spc="0" normalizeH="0" baseline="0" noProof="0" dirty="0">
              <a:ln>
                <a:noFill/>
              </a:ln>
              <a:solidFill>
                <a:srgbClr val="009900"/>
              </a:solidFill>
              <a:effectLst/>
              <a:uLnTx/>
              <a:uFillTx/>
              <a:latin typeface="+mn-lt"/>
              <a:ea typeface="+mn-ea"/>
              <a:cs typeface="+mn-cs"/>
            </a:endParaRPr>
          </a:p>
        </p:txBody>
      </p:sp>
      <p:sp>
        <p:nvSpPr>
          <p:cNvPr id="25" name="Content Placeholder 2"/>
          <p:cNvSpPr txBox="1">
            <a:spLocks/>
          </p:cNvSpPr>
          <p:nvPr/>
        </p:nvSpPr>
        <p:spPr>
          <a:xfrm>
            <a:off x="5638800" y="338960"/>
            <a:ext cx="381000" cy="381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000" b="1" noProof="0" dirty="0" smtClean="0">
                <a:solidFill>
                  <a:srgbClr val="FF0000"/>
                </a:solidFill>
              </a:rPr>
              <a:t>1</a:t>
            </a:r>
            <a:endParaRPr kumimoji="0" 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26" name="Content Placeholder 2"/>
          <p:cNvSpPr txBox="1">
            <a:spLocks/>
          </p:cNvSpPr>
          <p:nvPr/>
        </p:nvSpPr>
        <p:spPr>
          <a:xfrm>
            <a:off x="6248400" y="378370"/>
            <a:ext cx="381000" cy="381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000" b="1" noProof="0" dirty="0" smtClean="0">
                <a:solidFill>
                  <a:srgbClr val="FF0000"/>
                </a:solidFill>
              </a:rPr>
              <a:t>2</a:t>
            </a:r>
            <a:endParaRPr kumimoji="0" 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27" name="Content Placeholder 2"/>
          <p:cNvSpPr txBox="1">
            <a:spLocks/>
          </p:cNvSpPr>
          <p:nvPr/>
        </p:nvSpPr>
        <p:spPr>
          <a:xfrm>
            <a:off x="7446580" y="675290"/>
            <a:ext cx="381000" cy="4572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000" b="1" noProof="0" dirty="0" smtClean="0">
                <a:solidFill>
                  <a:srgbClr val="FF0000"/>
                </a:solidFill>
              </a:rPr>
              <a:t>3</a:t>
            </a:r>
            <a:endParaRPr kumimoji="0" 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28" name="Content Placeholder 2"/>
          <p:cNvSpPr txBox="1">
            <a:spLocks/>
          </p:cNvSpPr>
          <p:nvPr/>
        </p:nvSpPr>
        <p:spPr>
          <a:xfrm>
            <a:off x="7882760" y="1468820"/>
            <a:ext cx="381000" cy="381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000" b="1" noProof="0" dirty="0" smtClean="0">
                <a:solidFill>
                  <a:srgbClr val="FF0000"/>
                </a:solidFill>
              </a:rPr>
              <a:t>4</a:t>
            </a:r>
            <a:endParaRPr kumimoji="0" 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29" name="Content Placeholder 2"/>
          <p:cNvSpPr txBox="1">
            <a:spLocks/>
          </p:cNvSpPr>
          <p:nvPr/>
        </p:nvSpPr>
        <p:spPr>
          <a:xfrm>
            <a:off x="5778060" y="1828800"/>
            <a:ext cx="381000" cy="381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000" b="1" noProof="0" dirty="0" smtClean="0">
                <a:solidFill>
                  <a:srgbClr val="FF0000"/>
                </a:solidFill>
              </a:rPr>
              <a:t>5</a:t>
            </a:r>
            <a:endParaRPr kumimoji="0" 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30" name="Content Placeholder 2"/>
          <p:cNvSpPr txBox="1">
            <a:spLocks/>
          </p:cNvSpPr>
          <p:nvPr/>
        </p:nvSpPr>
        <p:spPr>
          <a:xfrm>
            <a:off x="6248400" y="2514600"/>
            <a:ext cx="381000" cy="381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000" b="1" noProof="0" dirty="0" smtClean="0">
                <a:solidFill>
                  <a:srgbClr val="FF0000"/>
                </a:solidFill>
              </a:rPr>
              <a:t>6</a:t>
            </a:r>
            <a:endParaRPr kumimoji="0" 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32" name="Content Placeholder 2"/>
          <p:cNvSpPr txBox="1">
            <a:spLocks/>
          </p:cNvSpPr>
          <p:nvPr/>
        </p:nvSpPr>
        <p:spPr>
          <a:xfrm>
            <a:off x="7010400" y="2895600"/>
            <a:ext cx="762000" cy="381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000" b="1" noProof="0" dirty="0" smtClean="0">
                <a:solidFill>
                  <a:schemeClr val="bg2">
                    <a:lumMod val="50000"/>
                  </a:schemeClr>
                </a:solidFill>
              </a:rPr>
              <a:t>DNA</a:t>
            </a:r>
            <a:endParaRPr kumimoji="0" lang="en-US" sz="2000" b="1" i="0" u="none" strike="noStrike" kern="1200" cap="none" spc="0" normalizeH="0" baseline="0" noProof="0" dirty="0">
              <a:ln>
                <a:noFill/>
              </a:ln>
              <a:solidFill>
                <a:schemeClr val="bg2">
                  <a:lumMod val="50000"/>
                </a:schemeClr>
              </a:solidFill>
              <a:effectLst/>
              <a:uLnTx/>
              <a:uFillTx/>
              <a:latin typeface="+mn-lt"/>
              <a:ea typeface="+mn-ea"/>
              <a:cs typeface="+mn-cs"/>
            </a:endParaRPr>
          </a:p>
        </p:txBody>
      </p:sp>
      <p:pic>
        <p:nvPicPr>
          <p:cNvPr id="145414" name="Picture 6"/>
          <p:cNvPicPr>
            <a:picLocks noChangeAspect="1" noChangeArrowheads="1"/>
          </p:cNvPicPr>
          <p:nvPr/>
        </p:nvPicPr>
        <p:blipFill>
          <a:blip r:embed="rId5" cstate="print"/>
          <a:srcRect/>
          <a:stretch>
            <a:fillRect/>
          </a:stretch>
        </p:blipFill>
        <p:spPr bwMode="auto">
          <a:xfrm>
            <a:off x="6629400" y="3048000"/>
            <a:ext cx="438150" cy="485775"/>
          </a:xfrm>
          <a:prstGeom prst="rect">
            <a:avLst/>
          </a:prstGeom>
          <a:noFill/>
          <a:ln w="9525">
            <a:noFill/>
            <a:miter lim="800000"/>
            <a:headEnd/>
            <a:tailEnd/>
          </a:ln>
        </p:spPr>
      </p:pic>
      <p:sp>
        <p:nvSpPr>
          <p:cNvPr id="31" name="Content Placeholder 2"/>
          <p:cNvSpPr txBox="1">
            <a:spLocks/>
          </p:cNvSpPr>
          <p:nvPr/>
        </p:nvSpPr>
        <p:spPr>
          <a:xfrm>
            <a:off x="6934200" y="3200400"/>
            <a:ext cx="1981200" cy="381000"/>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GB" sz="2000" b="1" noProof="0" dirty="0" smtClean="0">
                <a:solidFill>
                  <a:srgbClr val="FF0000"/>
                </a:solidFill>
              </a:rPr>
              <a:t>Restriction site</a:t>
            </a:r>
            <a:endParaRPr kumimoji="0" lang="en-US" sz="20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 xmlns:p14="http://schemas.microsoft.com/office/powerpoint/2010/main" val="16729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Cloning Vectors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following are the features that are required to facilitate cloning into a vector.</a:t>
            </a:r>
          </a:p>
          <a:p>
            <a:pPr algn="just"/>
            <a:r>
              <a:rPr lang="en-US" dirty="0" smtClean="0">
                <a:solidFill>
                  <a:srgbClr val="FF0000"/>
                </a:solidFill>
              </a:rPr>
              <a:t>(</a:t>
            </a:r>
            <a:r>
              <a:rPr lang="en-US" dirty="0" err="1" smtClean="0">
                <a:solidFill>
                  <a:srgbClr val="FF0000"/>
                </a:solidFill>
              </a:rPr>
              <a:t>i</a:t>
            </a:r>
            <a:r>
              <a:rPr lang="en-US" dirty="0" smtClean="0">
                <a:solidFill>
                  <a:srgbClr val="FF0000"/>
                </a:solidFill>
              </a:rPr>
              <a:t>) </a:t>
            </a:r>
            <a:r>
              <a:rPr lang="en-US" b="1" i="1" dirty="0" smtClean="0">
                <a:solidFill>
                  <a:srgbClr val="FF0000"/>
                </a:solidFill>
              </a:rPr>
              <a:t>Origin of replication (</a:t>
            </a:r>
            <a:r>
              <a:rPr lang="en-US" b="1" i="1" dirty="0" err="1" smtClean="0">
                <a:solidFill>
                  <a:srgbClr val="FF0000"/>
                </a:solidFill>
              </a:rPr>
              <a:t>ori</a:t>
            </a:r>
            <a:r>
              <a:rPr lang="en-US" b="1" i="1" dirty="0" smtClean="0">
                <a:solidFill>
                  <a:srgbClr val="FF0000"/>
                </a:solidFill>
              </a:rPr>
              <a:t>) : </a:t>
            </a:r>
            <a:r>
              <a:rPr lang="en-US" i="1" dirty="0" smtClean="0"/>
              <a:t>This is a sequence from where </a:t>
            </a:r>
            <a:r>
              <a:rPr lang="en-US" dirty="0" smtClean="0"/>
              <a:t>replication starts and any piece of DNA when linked to this sequence can be made to replicate within the host cells. </a:t>
            </a:r>
          </a:p>
          <a:p>
            <a:pPr algn="just"/>
            <a:r>
              <a:rPr lang="en-US" dirty="0" smtClean="0"/>
              <a:t>This sequence is also responsible for controlling the copy number of the linked DNA</a:t>
            </a:r>
          </a:p>
          <a:p>
            <a:pPr algn="just"/>
            <a:r>
              <a:rPr lang="en-US" dirty="0" smtClean="0"/>
              <a:t>So, if one wants to recover many copies of the target DNA it should be cloned in a vector whose origin support high copy number.</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rgbClr val="C00000"/>
                </a:solidFill>
              </a:rPr>
              <a:t>Two</a:t>
            </a:r>
            <a:r>
              <a:rPr lang="en-GB" dirty="0" smtClean="0"/>
              <a:t> common vectors:</a:t>
            </a:r>
            <a:endParaRPr lang="en-US" dirty="0"/>
          </a:p>
        </p:txBody>
      </p:sp>
      <p:sp>
        <p:nvSpPr>
          <p:cNvPr id="3" name="Content Placeholder 2"/>
          <p:cNvSpPr>
            <a:spLocks noGrp="1"/>
          </p:cNvSpPr>
          <p:nvPr>
            <p:ph idx="1"/>
          </p:nvPr>
        </p:nvSpPr>
        <p:spPr>
          <a:xfrm>
            <a:off x="228600" y="1600200"/>
            <a:ext cx="3962400" cy="2438400"/>
          </a:xfrm>
          <a:solidFill>
            <a:schemeClr val="accent1">
              <a:lumMod val="20000"/>
              <a:lumOff val="80000"/>
            </a:schemeClr>
          </a:solidFill>
          <a:ln w="38100">
            <a:solidFill>
              <a:schemeClr val="bg2">
                <a:lumMod val="50000"/>
              </a:schemeClr>
            </a:solidFill>
          </a:ln>
          <a:effectLst>
            <a:outerShdw blurRad="50800" dist="50800" dir="5400000" algn="ctr" rotWithShape="0">
              <a:srgbClr val="000000">
                <a:alpha val="97000"/>
              </a:srgbClr>
            </a:outerShdw>
          </a:effectLst>
        </p:spPr>
        <p:txBody>
          <a:bodyPr>
            <a:normAutofit fontScale="92500" lnSpcReduction="10000"/>
          </a:bodyPr>
          <a:lstStyle/>
          <a:p>
            <a:pPr lvl="0">
              <a:buNone/>
            </a:pPr>
            <a:r>
              <a:rPr lang="en-GB" sz="4300" u="sng" dirty="0" smtClean="0">
                <a:solidFill>
                  <a:srgbClr val="C00000"/>
                </a:solidFill>
              </a:rPr>
              <a:t>Plasmids</a:t>
            </a:r>
            <a:r>
              <a:rPr lang="en-GB" sz="4300" dirty="0" smtClean="0">
                <a:solidFill>
                  <a:srgbClr val="C00000"/>
                </a:solidFill>
              </a:rPr>
              <a:t>:</a:t>
            </a:r>
          </a:p>
          <a:p>
            <a:pPr marL="363538" lvl="0" indent="14288">
              <a:buNone/>
            </a:pPr>
            <a:r>
              <a:rPr lang="en-GB" dirty="0" smtClean="0"/>
              <a:t>small, </a:t>
            </a:r>
            <a:r>
              <a:rPr lang="en-GB" dirty="0" err="1" smtClean="0"/>
              <a:t>extrachromosomal</a:t>
            </a:r>
            <a:r>
              <a:rPr lang="en-GB" dirty="0" smtClean="0"/>
              <a:t> circles of DNA found in bacteria</a:t>
            </a:r>
            <a:endParaRPr lang="en-US" dirty="0" smtClean="0"/>
          </a:p>
        </p:txBody>
      </p:sp>
      <p:pic>
        <p:nvPicPr>
          <p:cNvPr id="76804" name="Picture 4" descr="http://learnsomescience.com/wp-content/uploads/2010/02/Plasmid.png"/>
          <p:cNvPicPr>
            <a:picLocks noChangeAspect="1" noChangeArrowheads="1"/>
          </p:cNvPicPr>
          <p:nvPr/>
        </p:nvPicPr>
        <p:blipFill>
          <a:blip r:embed="rId3" cstate="print"/>
          <a:srcRect/>
          <a:stretch>
            <a:fillRect/>
          </a:stretch>
        </p:blipFill>
        <p:spPr bwMode="auto">
          <a:xfrm>
            <a:off x="457200" y="4191000"/>
            <a:ext cx="4226560" cy="1981200"/>
          </a:xfrm>
          <a:prstGeom prst="rect">
            <a:avLst/>
          </a:prstGeom>
          <a:noFill/>
        </p:spPr>
      </p:pic>
      <p:sp>
        <p:nvSpPr>
          <p:cNvPr id="6" name="Content Placeholder 2"/>
          <p:cNvSpPr txBox="1">
            <a:spLocks/>
          </p:cNvSpPr>
          <p:nvPr/>
        </p:nvSpPr>
        <p:spPr>
          <a:xfrm>
            <a:off x="4876800" y="1610632"/>
            <a:ext cx="4038600" cy="2656568"/>
          </a:xfrm>
          <a:prstGeom prst="rect">
            <a:avLst/>
          </a:prstGeom>
          <a:solidFill>
            <a:schemeClr val="accent1">
              <a:lumMod val="20000"/>
              <a:lumOff val="80000"/>
            </a:schemeClr>
          </a:solidFill>
          <a:ln w="38100">
            <a:solidFill>
              <a:schemeClr val="bg2">
                <a:lumMod val="50000"/>
              </a:schemeClr>
            </a:solidFill>
          </a:ln>
          <a:effectLst>
            <a:outerShdw blurRad="50800" dist="50800" dir="5400000" algn="ctr" rotWithShape="0">
              <a:srgbClr val="000000">
                <a:alpha val="97000"/>
              </a:srgb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GB" sz="4000" u="sng" dirty="0" err="1" smtClean="0">
                <a:solidFill>
                  <a:srgbClr val="C00000"/>
                </a:solidFill>
              </a:rPr>
              <a:t>Phages</a:t>
            </a:r>
            <a:r>
              <a:rPr lang="en-GB" sz="4000" dirty="0" smtClean="0">
                <a:solidFill>
                  <a:srgbClr val="C00000"/>
                </a:solidFill>
              </a:rPr>
              <a:t>:</a:t>
            </a:r>
          </a:p>
          <a:p>
            <a:pPr marL="258763" indent="0">
              <a:buFont typeface="Wingdings" pitchFamily="2" charset="2"/>
              <a:buNone/>
            </a:pPr>
            <a:r>
              <a:rPr lang="en-GB" sz="3000" dirty="0" smtClean="0"/>
              <a:t>viruses that infect bacterial cells e.g.</a:t>
            </a:r>
          </a:p>
          <a:p>
            <a:pPr marL="258763" indent="0">
              <a:buFont typeface="Wingdings" pitchFamily="2" charset="2"/>
              <a:buNone/>
            </a:pPr>
            <a:r>
              <a:rPr lang="en-GB" sz="3000" dirty="0" smtClean="0">
                <a:solidFill>
                  <a:schemeClr val="bg2">
                    <a:lumMod val="50000"/>
                  </a:schemeClr>
                </a:solidFill>
                <a:sym typeface="Symbol"/>
              </a:rPr>
              <a:t></a:t>
            </a:r>
            <a:r>
              <a:rPr lang="en-GB" sz="3000" dirty="0" smtClean="0">
                <a:solidFill>
                  <a:schemeClr val="bg2">
                    <a:lumMod val="50000"/>
                  </a:schemeClr>
                </a:solidFill>
              </a:rPr>
              <a:t> phage  (lambda phage)</a:t>
            </a:r>
            <a:endParaRPr lang="en-US" sz="3000" dirty="0" smtClean="0">
              <a:solidFill>
                <a:schemeClr val="bg2">
                  <a:lumMod val="50000"/>
                </a:schemeClr>
              </a:solidFill>
            </a:endParaRPr>
          </a:p>
          <a:p>
            <a:endParaRPr lang="en-US" dirty="0"/>
          </a:p>
        </p:txBody>
      </p:sp>
      <p:pic>
        <p:nvPicPr>
          <p:cNvPr id="50178" name="Picture 2" descr="http://sahsrojas.pbworks.com/f/1257459986/structure%20of%20bacteriophag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3600" y="4419600"/>
            <a:ext cx="2705100" cy="2209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fe8e-Fig-16-09-1RL"/>
          <p:cNvPicPr>
            <a:picLocks noChangeAspect="1" noChangeArrowheads="1"/>
          </p:cNvPicPr>
          <p:nvPr/>
        </p:nvPicPr>
        <p:blipFill>
          <a:blip r:embed="rId3" cstate="print"/>
          <a:srcRect t="27381" b="7143"/>
          <a:stretch>
            <a:fillRect/>
          </a:stretch>
        </p:blipFill>
        <p:spPr bwMode="auto">
          <a:xfrm>
            <a:off x="610183" y="1966686"/>
            <a:ext cx="5725303" cy="2819400"/>
          </a:xfrm>
          <a:prstGeom prst="rect">
            <a:avLst/>
          </a:prstGeom>
          <a:noFill/>
        </p:spPr>
      </p:pic>
      <p:sp>
        <p:nvSpPr>
          <p:cNvPr id="2" name="Title 1"/>
          <p:cNvSpPr>
            <a:spLocks noGrp="1"/>
          </p:cNvSpPr>
          <p:nvPr>
            <p:ph type="title"/>
          </p:nvPr>
        </p:nvSpPr>
        <p:spPr/>
        <p:txBody>
          <a:bodyPr/>
          <a:lstStyle/>
          <a:p>
            <a:r>
              <a:rPr lang="en-GB" dirty="0" smtClean="0"/>
              <a:t>The plasmid pBR322</a:t>
            </a:r>
            <a:endParaRPr lang="en-US" dirty="0"/>
          </a:p>
        </p:txBody>
      </p:sp>
      <p:sp>
        <p:nvSpPr>
          <p:cNvPr id="3" name="Content Placeholder 2"/>
          <p:cNvSpPr>
            <a:spLocks noGrp="1"/>
          </p:cNvSpPr>
          <p:nvPr>
            <p:ph idx="1"/>
          </p:nvPr>
        </p:nvSpPr>
        <p:spPr>
          <a:xfrm>
            <a:off x="457200" y="1371600"/>
            <a:ext cx="8305800" cy="1371600"/>
          </a:xfrm>
        </p:spPr>
        <p:txBody>
          <a:bodyPr>
            <a:normAutofit fontScale="85000" lnSpcReduction="20000"/>
          </a:bodyPr>
          <a:lstStyle/>
          <a:p>
            <a:pPr lvl="0"/>
            <a:r>
              <a:rPr lang="en-GB" sz="3300" dirty="0" smtClean="0"/>
              <a:t>Was made in 1977 </a:t>
            </a:r>
          </a:p>
          <a:p>
            <a:pPr lvl="0"/>
            <a:r>
              <a:rPr lang="en-GB" sz="3300" dirty="0" smtClean="0"/>
              <a:t>Is named for the two men who made it:</a:t>
            </a:r>
            <a:endParaRPr lang="en-US" sz="3300" dirty="0" smtClean="0"/>
          </a:p>
          <a:p>
            <a:pPr>
              <a:buNone/>
            </a:pPr>
            <a:r>
              <a:rPr lang="en-GB" sz="4100" dirty="0" smtClean="0"/>
              <a:t> </a:t>
            </a:r>
            <a:endParaRPr lang="en-US" sz="4100" dirty="0" smtClean="0"/>
          </a:p>
          <a:p>
            <a:endParaRPr lang="en-US" dirty="0"/>
          </a:p>
        </p:txBody>
      </p:sp>
      <p:sp>
        <p:nvSpPr>
          <p:cNvPr id="5" name="Rectangle 4"/>
          <p:cNvSpPr/>
          <p:nvPr/>
        </p:nvSpPr>
        <p:spPr>
          <a:xfrm>
            <a:off x="2895600" y="4813518"/>
            <a:ext cx="6030686" cy="1815882"/>
          </a:xfrm>
          <a:prstGeom prst="rect">
            <a:avLst/>
          </a:prstGeom>
          <a:solidFill>
            <a:schemeClr val="bg1"/>
          </a:solidFill>
        </p:spPr>
        <p:txBody>
          <a:bodyPr wrap="square">
            <a:spAutoFit/>
          </a:bodyPr>
          <a:lstStyle/>
          <a:p>
            <a:pPr>
              <a:buNone/>
            </a:pPr>
            <a:r>
              <a:rPr lang="en-GB" sz="2800" b="1" dirty="0" smtClean="0"/>
              <a:t>p-plasmid</a:t>
            </a:r>
            <a:endParaRPr lang="en-US" sz="2800" b="1" dirty="0" smtClean="0"/>
          </a:p>
          <a:p>
            <a:pPr>
              <a:buNone/>
            </a:pPr>
            <a:r>
              <a:rPr lang="en-GB" sz="2800" b="1" dirty="0" smtClean="0"/>
              <a:t>B-Bolivar</a:t>
            </a:r>
            <a:endParaRPr lang="en-US" sz="2800" b="1" dirty="0" smtClean="0"/>
          </a:p>
          <a:p>
            <a:pPr>
              <a:buNone/>
            </a:pPr>
            <a:r>
              <a:rPr lang="en-GB" sz="2800" b="1" dirty="0" smtClean="0"/>
              <a:t>R-Rodriguez</a:t>
            </a:r>
            <a:endParaRPr lang="en-US" sz="2800" b="1" dirty="0" smtClean="0"/>
          </a:p>
          <a:p>
            <a:pPr>
              <a:buNone/>
            </a:pPr>
            <a:r>
              <a:rPr lang="en-GB" sz="2800" b="1" dirty="0" smtClean="0"/>
              <a:t>322-sequence number of plasmid</a:t>
            </a:r>
            <a:endParaRPr lang="en-US" sz="2800" b="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Biology Biotechnology Cla 1 Hindt? EcoRI Pwl Pst 1 amp - PHI PBT322 S! 12.  The given figure is the diagrammatic representa| Kunduz"/>
          <p:cNvPicPr>
            <a:picLocks noChangeAspect="1" noChangeArrowheads="1"/>
          </p:cNvPicPr>
          <p:nvPr/>
        </p:nvPicPr>
        <p:blipFill>
          <a:blip r:embed="rId2"/>
          <a:srcRect/>
          <a:stretch>
            <a:fillRect/>
          </a:stretch>
        </p:blipFill>
        <p:spPr bwMode="auto">
          <a:xfrm>
            <a:off x="242359" y="1868487"/>
            <a:ext cx="8520641" cy="354171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 you explain me pbr322 c - Biology - TopperLearning.com | 8217"/>
          <p:cNvPicPr>
            <a:picLocks noChangeAspect="1" noChangeArrowheads="1"/>
          </p:cNvPicPr>
          <p:nvPr/>
        </p:nvPicPr>
        <p:blipFill>
          <a:blip r:embed="rId2"/>
          <a:srcRect/>
          <a:stretch>
            <a:fillRect/>
          </a:stretch>
        </p:blipFill>
        <p:spPr bwMode="auto">
          <a:xfrm>
            <a:off x="155574" y="228600"/>
            <a:ext cx="3502025" cy="3657600"/>
          </a:xfrm>
          <a:prstGeom prst="rect">
            <a:avLst/>
          </a:prstGeom>
          <a:noFill/>
        </p:spPr>
      </p:pic>
      <p:pic>
        <p:nvPicPr>
          <p:cNvPr id="1030" name="Picture 6" descr="Genetic Engineering Info: The nomenclature of restriction enzymes uses a  three letter in DNA: E. coli, HpaII , MspI"/>
          <p:cNvPicPr>
            <a:picLocks noChangeAspect="1" noChangeArrowheads="1"/>
          </p:cNvPicPr>
          <p:nvPr/>
        </p:nvPicPr>
        <p:blipFill>
          <a:blip r:embed="rId3"/>
          <a:srcRect/>
          <a:stretch>
            <a:fillRect/>
          </a:stretch>
        </p:blipFill>
        <p:spPr bwMode="auto">
          <a:xfrm>
            <a:off x="4076700" y="152401"/>
            <a:ext cx="4305300" cy="4114800"/>
          </a:xfrm>
          <a:prstGeom prst="rect">
            <a:avLst/>
          </a:prstGeom>
          <a:noFill/>
        </p:spPr>
      </p:pic>
      <p:pic>
        <p:nvPicPr>
          <p:cNvPr id="1032" name="Picture 8" descr="Activity 3: Restriction Enzyme Analysis"/>
          <p:cNvPicPr>
            <a:picLocks noChangeAspect="1" noChangeArrowheads="1"/>
          </p:cNvPicPr>
          <p:nvPr/>
        </p:nvPicPr>
        <p:blipFill>
          <a:blip r:embed="rId4"/>
          <a:srcRect/>
          <a:stretch>
            <a:fillRect/>
          </a:stretch>
        </p:blipFill>
        <p:spPr bwMode="auto">
          <a:xfrm>
            <a:off x="276225" y="4419600"/>
            <a:ext cx="8181975" cy="2285999"/>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solidFill>
                  <a:srgbClr val="FF0000"/>
                </a:solidFill>
              </a:rPr>
              <a:t>(ii) </a:t>
            </a:r>
            <a:r>
              <a:rPr lang="en-US" b="1" i="1" dirty="0" smtClean="0">
                <a:solidFill>
                  <a:srgbClr val="FF0000"/>
                </a:solidFill>
              </a:rPr>
              <a:t>Selectable marker : </a:t>
            </a:r>
            <a:r>
              <a:rPr lang="en-US" dirty="0" smtClean="0"/>
              <a:t>In addition to ‘</a:t>
            </a:r>
            <a:r>
              <a:rPr lang="en-US" dirty="0" err="1" smtClean="0"/>
              <a:t>ori</a:t>
            </a:r>
            <a:r>
              <a:rPr lang="en-US" dirty="0" smtClean="0"/>
              <a:t>’, the vector requires a selectable marker, which helps in identifying and eliminating </a:t>
            </a:r>
            <a:r>
              <a:rPr lang="en-US" dirty="0" err="1" smtClean="0"/>
              <a:t>nontransformants</a:t>
            </a:r>
            <a:r>
              <a:rPr lang="en-US" dirty="0" smtClean="0"/>
              <a:t> and selectively permitting the growth of the </a:t>
            </a:r>
            <a:r>
              <a:rPr lang="en-US" dirty="0" err="1" smtClean="0"/>
              <a:t>transformants</a:t>
            </a:r>
            <a:r>
              <a:rPr lang="en-US" dirty="0" smtClean="0"/>
              <a:t>. </a:t>
            </a:r>
          </a:p>
          <a:p>
            <a:pPr algn="just"/>
            <a:r>
              <a:rPr lang="en-US" b="1" dirty="0" smtClean="0"/>
              <a:t>Transformation</a:t>
            </a:r>
            <a:r>
              <a:rPr lang="en-US" dirty="0" smtClean="0"/>
              <a:t> is a procedure through which </a:t>
            </a:r>
            <a:r>
              <a:rPr lang="en-US" b="1" dirty="0" smtClean="0"/>
              <a:t>a </a:t>
            </a:r>
            <a:r>
              <a:rPr lang="en-US" dirty="0" smtClean="0"/>
              <a:t>piece of DNA is introduced in a host bacterium (you will study the process in subsequent section). </a:t>
            </a:r>
          </a:p>
          <a:p>
            <a:pPr algn="just"/>
            <a:r>
              <a:rPr lang="en-US" dirty="0" smtClean="0"/>
              <a:t>Normally, the genes encoding resistance to antibiotics such as </a:t>
            </a:r>
            <a:r>
              <a:rPr lang="en-US" dirty="0" err="1" smtClean="0"/>
              <a:t>ampicillin</a:t>
            </a:r>
            <a:r>
              <a:rPr lang="en-US" dirty="0" smtClean="0"/>
              <a:t>, </a:t>
            </a:r>
            <a:r>
              <a:rPr lang="en-US" dirty="0" err="1" smtClean="0"/>
              <a:t>chloramphenicol</a:t>
            </a:r>
            <a:r>
              <a:rPr lang="en-US" dirty="0" smtClean="0"/>
              <a:t>, tetracycline or </a:t>
            </a:r>
            <a:r>
              <a:rPr lang="en-US" dirty="0" err="1" smtClean="0"/>
              <a:t>kanamycin</a:t>
            </a:r>
            <a:r>
              <a:rPr lang="en-US" dirty="0" smtClean="0"/>
              <a:t>, etc., are considered useful selectable markers for </a:t>
            </a:r>
            <a:r>
              <a:rPr lang="en-US" i="1" dirty="0" smtClean="0"/>
              <a:t>E. coli. The normal E. coli cells do not carry resistance </a:t>
            </a:r>
            <a:r>
              <a:rPr lang="en-US" dirty="0" smtClean="0"/>
              <a:t>against any of these antibiotics.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solidFill>
                  <a:srgbClr val="FF0000"/>
                </a:solidFill>
              </a:rPr>
              <a:t>(iii) </a:t>
            </a:r>
            <a:r>
              <a:rPr lang="en-US" b="1" i="1" dirty="0" smtClean="0">
                <a:solidFill>
                  <a:srgbClr val="FF0000"/>
                </a:solidFill>
              </a:rPr>
              <a:t>Cloning sites: </a:t>
            </a:r>
            <a:r>
              <a:rPr lang="en-US" dirty="0" smtClean="0"/>
              <a:t>In order to link the alien DNA, the vector needs to have very few, preferably single, recognition sites for the commonly used restriction enzymes. </a:t>
            </a:r>
          </a:p>
          <a:p>
            <a:pPr algn="just"/>
            <a:r>
              <a:rPr lang="en-US" dirty="0" smtClean="0"/>
              <a:t>Presence of more than one recognition sites within the vector will generate several  fragments, which will complicate the gene cloning (Figure 11.4). </a:t>
            </a:r>
          </a:p>
          <a:p>
            <a:pPr algn="just"/>
            <a:r>
              <a:rPr lang="en-US" dirty="0" smtClean="0"/>
              <a:t>The ligation of alien DNA is carried out at a restriction site present in one of the two </a:t>
            </a:r>
            <a:r>
              <a:rPr lang="en-US" b="1" dirty="0" smtClean="0"/>
              <a:t>antibiotic resistance genes.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7200" y="838200"/>
            <a:ext cx="7772400" cy="3886200"/>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lstStyle/>
          <a:p>
            <a:r>
              <a:rPr lang="en-US" dirty="0" smtClean="0">
                <a:solidFill>
                  <a:srgbClr val="FF0000"/>
                </a:solidFill>
              </a:rPr>
              <a:t>Modern definition:</a:t>
            </a:r>
            <a:endParaRPr lang="en-US" dirty="0">
              <a:solidFill>
                <a:srgbClr val="FF0000"/>
              </a:solidFill>
            </a:endParaRPr>
          </a:p>
        </p:txBody>
      </p:sp>
      <p:sp>
        <p:nvSpPr>
          <p:cNvPr id="3" name="Content Placeholder 2"/>
          <p:cNvSpPr>
            <a:spLocks noGrp="1"/>
          </p:cNvSpPr>
          <p:nvPr>
            <p:ph idx="1"/>
          </p:nvPr>
        </p:nvSpPr>
        <p:spPr>
          <a:xfrm>
            <a:off x="1295400" y="1676400"/>
            <a:ext cx="6705600" cy="2362200"/>
          </a:xfrm>
        </p:spPr>
        <p:txBody>
          <a:bodyPr>
            <a:normAutofit fontScale="92500"/>
          </a:bodyPr>
          <a:lstStyle/>
          <a:p>
            <a:pPr marL="0" indent="0" algn="just">
              <a:buNone/>
            </a:pPr>
            <a:r>
              <a:rPr lang="en-US" sz="3600" dirty="0" smtClean="0">
                <a:solidFill>
                  <a:srgbClr val="FF0000"/>
                </a:solidFill>
              </a:rPr>
              <a:t>The application of scientific and engineering principles to the processing of materials by biological agents to provide goods and services</a:t>
            </a:r>
          </a:p>
          <a:p>
            <a:pPr algn="just"/>
            <a:endParaRPr lang="en-US" dirty="0">
              <a:solidFill>
                <a:srgbClr val="FF0000"/>
              </a:solidFill>
            </a:endParaRPr>
          </a:p>
        </p:txBody>
      </p:sp>
      <p:pic>
        <p:nvPicPr>
          <p:cNvPr id="140290" name="Picture 2" descr="http://ts4.mm.bing.net/images/thumbnail.aspx?q=1597509862999&amp;id=1da64d02cf9540e86db198e4898750ca&amp;url=http%3a%2f%2fsumanl.com.np%2fwp-content%2fuploads%2f2011%2f07%2fgenetic-engineering1.jpg"/>
          <p:cNvPicPr>
            <a:picLocks noChangeAspect="1" noChangeArrowheads="1"/>
          </p:cNvPicPr>
          <p:nvPr/>
        </p:nvPicPr>
        <p:blipFill>
          <a:blip r:embed="rId3" cstate="print"/>
          <a:srcRect/>
          <a:stretch>
            <a:fillRect/>
          </a:stretch>
        </p:blipFill>
        <p:spPr bwMode="auto">
          <a:xfrm>
            <a:off x="2133600" y="4495800"/>
            <a:ext cx="4495800" cy="1905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Contin</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q"/>
            </a:pPr>
            <a:r>
              <a:rPr lang="en-US" dirty="0" smtClean="0"/>
              <a:t>For example, you can </a:t>
            </a:r>
            <a:r>
              <a:rPr lang="en-US" dirty="0" err="1" smtClean="0"/>
              <a:t>ligate</a:t>
            </a:r>
            <a:r>
              <a:rPr lang="en-US" dirty="0" smtClean="0"/>
              <a:t> a foreign DNA at the </a:t>
            </a:r>
            <a:r>
              <a:rPr lang="en-US" dirty="0" err="1" smtClean="0"/>
              <a:t>BamH</a:t>
            </a:r>
            <a:r>
              <a:rPr lang="en-US" dirty="0" smtClean="0"/>
              <a:t> I site of tetracycline resistance gene in the vector pBR322.</a:t>
            </a:r>
          </a:p>
          <a:p>
            <a:pPr algn="just">
              <a:buFont typeface="Wingdings" pitchFamily="2" charset="2"/>
              <a:buChar char="q"/>
            </a:pPr>
            <a:r>
              <a:rPr lang="en-US" dirty="0" smtClean="0"/>
              <a:t>The recombinant plasmids will lose tetracycline resistance due to insertion of foreign DNA but can still be selected out from non-recombinant ones by plating the </a:t>
            </a:r>
            <a:r>
              <a:rPr lang="en-US" dirty="0" err="1" smtClean="0"/>
              <a:t>transformants</a:t>
            </a:r>
            <a:r>
              <a:rPr lang="en-US" dirty="0" smtClean="0"/>
              <a:t> on </a:t>
            </a:r>
            <a:r>
              <a:rPr lang="en-US" dirty="0" err="1" smtClean="0"/>
              <a:t>ampicillin</a:t>
            </a:r>
            <a:r>
              <a:rPr lang="en-US" dirty="0" smtClean="0"/>
              <a:t> containing medium.</a:t>
            </a:r>
          </a:p>
          <a:p>
            <a:pPr algn="just">
              <a:buFont typeface="Wingdings" pitchFamily="2" charset="2"/>
              <a:buChar char="q"/>
            </a:pPr>
            <a:r>
              <a:rPr lang="en-US" dirty="0" smtClean="0"/>
              <a:t> The </a:t>
            </a:r>
            <a:r>
              <a:rPr lang="en-US" dirty="0" err="1" smtClean="0"/>
              <a:t>transformants</a:t>
            </a:r>
            <a:r>
              <a:rPr lang="en-US" dirty="0" smtClean="0"/>
              <a:t> growing on </a:t>
            </a:r>
            <a:r>
              <a:rPr lang="en-US" dirty="0" err="1" smtClean="0"/>
              <a:t>ampicillin</a:t>
            </a:r>
            <a:r>
              <a:rPr lang="en-US" dirty="0" smtClean="0"/>
              <a:t> containing medium are then transferred on a medium containing tetracycline. The recombinants will grow in </a:t>
            </a:r>
            <a:r>
              <a:rPr lang="en-US" dirty="0" err="1" smtClean="0"/>
              <a:t>ampicillin</a:t>
            </a:r>
            <a:r>
              <a:rPr lang="en-US" dirty="0" smtClean="0"/>
              <a:t> containing medium but not on that containing tetracycline. </a:t>
            </a:r>
          </a:p>
          <a:p>
            <a:pPr algn="just"/>
            <a:r>
              <a:rPr lang="en-US" dirty="0" smtClean="0"/>
              <a:t>But, </a:t>
            </a:r>
            <a:r>
              <a:rPr lang="en-US" dirty="0" err="1" smtClean="0"/>
              <a:t>nonrecombinants</a:t>
            </a:r>
            <a:r>
              <a:rPr lang="en-US" dirty="0" smtClean="0"/>
              <a:t> will grow on the medium containing both the antibiotics. In this case, one antibiotic resistance gene helps in selecting the </a:t>
            </a:r>
            <a:r>
              <a:rPr lang="en-US" dirty="0" err="1" smtClean="0"/>
              <a:t>transformants</a:t>
            </a:r>
            <a:r>
              <a:rPr lang="en-US" dirty="0" smtClean="0"/>
              <a:t>, whereas the  other antibiotic </a:t>
            </a:r>
            <a:r>
              <a:rPr lang="en-US" dirty="0" err="1" smtClean="0"/>
              <a:t>resistancegene</a:t>
            </a:r>
            <a:r>
              <a:rPr lang="en-US" dirty="0" smtClean="0"/>
              <a:t> gets ‘inactivated due to insertion’ of alien DNA, and helps in selection of recombinants.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(iv) </a:t>
            </a:r>
            <a:r>
              <a:rPr lang="en-US" b="1" i="1" dirty="0" smtClean="0">
                <a:solidFill>
                  <a:srgbClr val="FF0000"/>
                </a:solidFill>
              </a:rPr>
              <a:t>Vectors for cloning genes in plants and animals : </a:t>
            </a:r>
          </a:p>
          <a:p>
            <a:r>
              <a:rPr lang="en-US" dirty="0" smtClean="0"/>
              <a:t> The  of transferring genes into plants and animals from bacteria and viruses which have known.</a:t>
            </a:r>
          </a:p>
          <a:p>
            <a:r>
              <a:rPr lang="en-US" dirty="0" smtClean="0"/>
              <a:t> How to deliver genes to transform eukaryotic cells and force them to do what the bacteria or viruses want.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Eukaryotes as cloning vector</a:t>
            </a:r>
            <a:endParaRPr lang="en-US" dirty="0"/>
          </a:p>
        </p:txBody>
      </p:sp>
      <p:sp>
        <p:nvSpPr>
          <p:cNvPr id="3" name="Content Placeholder 2"/>
          <p:cNvSpPr>
            <a:spLocks noGrp="1"/>
          </p:cNvSpPr>
          <p:nvPr>
            <p:ph idx="1"/>
          </p:nvPr>
        </p:nvSpPr>
        <p:spPr>
          <a:xfrm>
            <a:off x="152400" y="1447800"/>
            <a:ext cx="8763000" cy="4625609"/>
          </a:xfrm>
        </p:spPr>
        <p:txBody>
          <a:bodyPr>
            <a:noAutofit/>
          </a:bodyPr>
          <a:lstStyle/>
          <a:p>
            <a:pPr algn="just"/>
            <a:r>
              <a:rPr lang="en-US" sz="2400" dirty="0" smtClean="0"/>
              <a:t>For example, </a:t>
            </a:r>
            <a:r>
              <a:rPr lang="en-US" sz="2400" i="1" dirty="0" err="1" smtClean="0"/>
              <a:t>Agrobacterium</a:t>
            </a:r>
            <a:r>
              <a:rPr lang="en-US" sz="2400" i="1" dirty="0" smtClean="0"/>
              <a:t> </a:t>
            </a:r>
            <a:r>
              <a:rPr lang="en-US" sz="2400" i="1" dirty="0" err="1" smtClean="0"/>
              <a:t>tumifaciens</a:t>
            </a:r>
            <a:r>
              <a:rPr lang="en-US" sz="2400" i="1" dirty="0" smtClean="0"/>
              <a:t>, a pathogen of several </a:t>
            </a:r>
            <a:r>
              <a:rPr lang="en-US" sz="2400" i="1" dirty="0" err="1" smtClean="0"/>
              <a:t>dicot</a:t>
            </a:r>
            <a:r>
              <a:rPr lang="en-US" sz="2400" i="1" dirty="0" smtClean="0"/>
              <a:t> plants is able </a:t>
            </a:r>
            <a:r>
              <a:rPr lang="en-US" sz="2400" dirty="0" smtClean="0"/>
              <a:t>to deliver a piece of DNA known as ‘T-DNA’ to transform normal plant cells into a </a:t>
            </a:r>
            <a:r>
              <a:rPr lang="en-US" sz="2400" b="1" dirty="0" smtClean="0"/>
              <a:t>tumor and direct these tumor cells to produce the </a:t>
            </a:r>
            <a:r>
              <a:rPr lang="en-US" sz="2400" dirty="0" smtClean="0"/>
              <a:t>chemicals required by the pathogen. </a:t>
            </a:r>
          </a:p>
          <a:p>
            <a:pPr algn="just"/>
            <a:r>
              <a:rPr lang="en-US" sz="2400" dirty="0" smtClean="0"/>
              <a:t>Similarly, retroviruses in animals have the ability to transform normal cells into </a:t>
            </a:r>
            <a:r>
              <a:rPr lang="en-US" sz="2400" b="1" dirty="0" smtClean="0"/>
              <a:t>cancerous cells.</a:t>
            </a:r>
          </a:p>
          <a:p>
            <a:pPr algn="just"/>
            <a:r>
              <a:rPr lang="en-US" sz="2400" b="1" dirty="0" smtClean="0"/>
              <a:t> </a:t>
            </a:r>
            <a:r>
              <a:rPr lang="en-US" sz="2400" dirty="0" smtClean="0"/>
              <a:t>A</a:t>
            </a:r>
            <a:r>
              <a:rPr lang="en-US" sz="2400" b="1" dirty="0" smtClean="0"/>
              <a:t> </a:t>
            </a:r>
            <a:r>
              <a:rPr lang="en-US" sz="2400" dirty="0" smtClean="0"/>
              <a:t>better understanding of the art of delivering genes by pathogens in their eukaryotic hosts has generated knowledge to transform these tools of pathogens into useful vectors for delivering genes of interest to humans. </a:t>
            </a:r>
          </a:p>
          <a:p>
            <a:pPr algn="just"/>
            <a:r>
              <a:rPr lang="en-US" sz="2400" dirty="0" smtClean="0"/>
              <a:t>The tumor inducing (Ti) plasmid of </a:t>
            </a:r>
            <a:r>
              <a:rPr lang="en-US" sz="2400" i="1" dirty="0" err="1" smtClean="0"/>
              <a:t>Agrobacterium</a:t>
            </a:r>
            <a:r>
              <a:rPr lang="en-US" sz="2400" i="1" dirty="0" smtClean="0"/>
              <a:t> </a:t>
            </a:r>
            <a:r>
              <a:rPr lang="en-US" sz="2400" i="1" dirty="0" err="1" smtClean="0"/>
              <a:t>tumifaciens</a:t>
            </a:r>
            <a:r>
              <a:rPr lang="en-US" sz="2400" i="1" dirty="0" smtClean="0"/>
              <a:t> </a:t>
            </a:r>
            <a:r>
              <a:rPr lang="en-US" sz="2400" dirty="0" smtClean="0"/>
              <a:t>has now been modified into a cloning vector which is no more pathogenic to the plants but is still able to use the mechanisms to deliver genes of our interest into a variety of plants.</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274638"/>
            <a:ext cx="8629650" cy="1143000"/>
          </a:xfrm>
        </p:spPr>
        <p:txBody>
          <a:bodyPr>
            <a:normAutofit/>
          </a:bodyPr>
          <a:lstStyle/>
          <a:p>
            <a:pPr fontAlgn="auto">
              <a:spcAft>
                <a:spcPts val="0"/>
              </a:spcAft>
              <a:defRPr/>
            </a:pPr>
            <a:r>
              <a:rPr lang="en-US" dirty="0" smtClean="0">
                <a:solidFill>
                  <a:srgbClr val="0070C0"/>
                </a:solidFill>
              </a:rPr>
              <a:t>Vectors for cloning genes in plants</a:t>
            </a:r>
          </a:p>
        </p:txBody>
      </p:sp>
      <p:sp>
        <p:nvSpPr>
          <p:cNvPr id="34819" name="TextBox 2"/>
          <p:cNvSpPr txBox="1">
            <a:spLocks noChangeArrowheads="1"/>
          </p:cNvSpPr>
          <p:nvPr/>
        </p:nvSpPr>
        <p:spPr bwMode="auto">
          <a:xfrm>
            <a:off x="304800" y="1520825"/>
            <a:ext cx="8458200" cy="5108575"/>
          </a:xfrm>
          <a:prstGeom prst="rect">
            <a:avLst/>
          </a:prstGeom>
          <a:noFill/>
          <a:ln w="9525">
            <a:noFill/>
            <a:miter lim="800000"/>
            <a:headEnd/>
            <a:tailEnd/>
          </a:ln>
        </p:spPr>
        <p:txBody>
          <a:bodyPr>
            <a:spAutoFit/>
          </a:bodyPr>
          <a:lstStyle/>
          <a:p>
            <a:pPr algn="just" fontAlgn="auto">
              <a:spcBef>
                <a:spcPts val="0"/>
              </a:spcBef>
              <a:spcAft>
                <a:spcPts val="0"/>
              </a:spcAft>
              <a:buFont typeface="Arial" pitchFamily="34" charset="0"/>
              <a:buChar char="•"/>
              <a:defRPr/>
            </a:pPr>
            <a:r>
              <a:rPr lang="en-US" sz="2800" i="1" dirty="0" err="1">
                <a:solidFill>
                  <a:schemeClr val="tx2">
                    <a:lumMod val="50000"/>
                  </a:schemeClr>
                </a:solidFill>
                <a:latin typeface="Calibri" pitchFamily="34" charset="0"/>
                <a:cs typeface="+mn-cs"/>
              </a:rPr>
              <a:t>Agrobacterium</a:t>
            </a:r>
            <a:r>
              <a:rPr lang="en-US" sz="2800" i="1" dirty="0">
                <a:solidFill>
                  <a:schemeClr val="tx2">
                    <a:lumMod val="50000"/>
                  </a:schemeClr>
                </a:solidFill>
                <a:latin typeface="Calibri" pitchFamily="34" charset="0"/>
                <a:cs typeface="+mn-cs"/>
              </a:rPr>
              <a:t> </a:t>
            </a:r>
            <a:r>
              <a:rPr lang="en-US" sz="2800" i="1" dirty="0" err="1">
                <a:solidFill>
                  <a:schemeClr val="tx2">
                    <a:lumMod val="50000"/>
                  </a:schemeClr>
                </a:solidFill>
                <a:latin typeface="Calibri" pitchFamily="34" charset="0"/>
                <a:cs typeface="+mn-cs"/>
              </a:rPr>
              <a:t>tumefaciens</a:t>
            </a:r>
            <a:r>
              <a:rPr lang="en-US" sz="2800" i="1" dirty="0">
                <a:solidFill>
                  <a:schemeClr val="tx2">
                    <a:lumMod val="50000"/>
                  </a:schemeClr>
                </a:solidFill>
                <a:latin typeface="Calibri" pitchFamily="34" charset="0"/>
                <a:cs typeface="+mn-cs"/>
              </a:rPr>
              <a:t> </a:t>
            </a:r>
            <a:r>
              <a:rPr lang="en-US" sz="2800" dirty="0">
                <a:solidFill>
                  <a:srgbClr val="FF0000"/>
                </a:solidFill>
                <a:latin typeface="Calibri" pitchFamily="34" charset="0"/>
                <a:cs typeface="+mn-cs"/>
              </a:rPr>
              <a:t>can cause the plant disease </a:t>
            </a:r>
            <a:r>
              <a:rPr lang="en-US" sz="2800" b="1" dirty="0">
                <a:solidFill>
                  <a:srgbClr val="00B050"/>
                </a:solidFill>
                <a:latin typeface="Calibri" pitchFamily="34" charset="0"/>
                <a:cs typeface="+mn-cs"/>
              </a:rPr>
              <a:t>crown gall </a:t>
            </a:r>
            <a:r>
              <a:rPr lang="en-US" sz="2800" dirty="0">
                <a:solidFill>
                  <a:srgbClr val="FF0000"/>
                </a:solidFill>
                <a:latin typeface="Calibri" pitchFamily="34" charset="0"/>
                <a:cs typeface="+mn-cs"/>
              </a:rPr>
              <a:t>by transferring specific genes to the </a:t>
            </a:r>
            <a:r>
              <a:rPr lang="en-US" sz="2800" dirty="0" err="1">
                <a:solidFill>
                  <a:srgbClr val="FF0000"/>
                </a:solidFill>
                <a:latin typeface="Calibri" pitchFamily="34" charset="0"/>
                <a:cs typeface="+mn-cs"/>
              </a:rPr>
              <a:t>dicot</a:t>
            </a:r>
            <a:r>
              <a:rPr lang="en-US" sz="2800" dirty="0">
                <a:solidFill>
                  <a:srgbClr val="FF0000"/>
                </a:solidFill>
                <a:latin typeface="Calibri" pitchFamily="34" charset="0"/>
                <a:cs typeface="+mn-cs"/>
              </a:rPr>
              <a:t>  plant.</a:t>
            </a:r>
          </a:p>
          <a:p>
            <a:pPr algn="just" fontAlgn="auto">
              <a:spcBef>
                <a:spcPts val="0"/>
              </a:spcBef>
              <a:spcAft>
                <a:spcPts val="0"/>
              </a:spcAft>
              <a:buFont typeface="Arial" pitchFamily="34" charset="0"/>
              <a:buChar char="•"/>
              <a:defRPr/>
            </a:pPr>
            <a:r>
              <a:rPr lang="en-US" sz="2800" i="1" dirty="0">
                <a:solidFill>
                  <a:srgbClr val="FF0000"/>
                </a:solidFill>
                <a:latin typeface="Calibri" pitchFamily="34" charset="0"/>
                <a:cs typeface="+mn-cs"/>
              </a:rPr>
              <a:t>A. </a:t>
            </a:r>
            <a:r>
              <a:rPr lang="en-US" sz="2800" i="1" dirty="0" err="1">
                <a:solidFill>
                  <a:srgbClr val="FF0000"/>
                </a:solidFill>
                <a:latin typeface="Calibri" pitchFamily="34" charset="0"/>
                <a:cs typeface="+mn-cs"/>
              </a:rPr>
              <a:t>tumefaciens</a:t>
            </a:r>
            <a:r>
              <a:rPr lang="en-US" sz="2800" dirty="0">
                <a:solidFill>
                  <a:srgbClr val="FF0000"/>
                </a:solidFill>
                <a:latin typeface="Calibri" pitchFamily="34" charset="0"/>
                <a:cs typeface="+mn-cs"/>
              </a:rPr>
              <a:t> contains a large plasmid called </a:t>
            </a:r>
            <a:r>
              <a:rPr lang="en-US" sz="2800" b="1" dirty="0">
                <a:solidFill>
                  <a:srgbClr val="002060"/>
                </a:solidFill>
                <a:latin typeface="Calibri" pitchFamily="34" charset="0"/>
                <a:cs typeface="+mn-cs"/>
              </a:rPr>
              <a:t>Ti plasmid</a:t>
            </a:r>
            <a:r>
              <a:rPr lang="en-US" sz="2800" dirty="0">
                <a:solidFill>
                  <a:srgbClr val="002060"/>
                </a:solidFill>
                <a:latin typeface="Calibri" pitchFamily="34" charset="0"/>
                <a:cs typeface="+mn-cs"/>
              </a:rPr>
              <a:t> </a:t>
            </a:r>
            <a:r>
              <a:rPr lang="en-US" sz="2800" dirty="0">
                <a:solidFill>
                  <a:srgbClr val="FF0000"/>
                </a:solidFill>
                <a:latin typeface="Calibri" pitchFamily="34" charset="0"/>
                <a:cs typeface="+mn-cs"/>
              </a:rPr>
              <a:t>which can deliver </a:t>
            </a:r>
            <a:r>
              <a:rPr lang="en-US" sz="2800" b="1" dirty="0">
                <a:solidFill>
                  <a:srgbClr val="C00000"/>
                </a:solidFill>
                <a:latin typeface="Calibri" pitchFamily="34" charset="0"/>
                <a:cs typeface="+mn-cs"/>
              </a:rPr>
              <a:t>T- DNA </a:t>
            </a:r>
            <a:r>
              <a:rPr lang="en-US" sz="2800" dirty="0">
                <a:solidFill>
                  <a:srgbClr val="FF0000"/>
                </a:solidFill>
                <a:latin typeface="Calibri" pitchFamily="34" charset="0"/>
                <a:cs typeface="+mn-cs"/>
              </a:rPr>
              <a:t>to transform normal cell into a </a:t>
            </a:r>
            <a:r>
              <a:rPr lang="en-US" sz="2800" b="1" dirty="0">
                <a:solidFill>
                  <a:srgbClr val="FF0000"/>
                </a:solidFill>
                <a:latin typeface="Calibri" pitchFamily="34" charset="0"/>
                <a:cs typeface="+mn-cs"/>
              </a:rPr>
              <a:t>tumor</a:t>
            </a:r>
            <a:r>
              <a:rPr lang="en-US" sz="2800" dirty="0">
                <a:solidFill>
                  <a:srgbClr val="FF0000"/>
                </a:solidFill>
                <a:latin typeface="Calibri" pitchFamily="34" charset="0"/>
                <a:cs typeface="+mn-cs"/>
              </a:rPr>
              <a:t> and direct these tumor cells to produce the desired chemicals.</a:t>
            </a:r>
          </a:p>
          <a:p>
            <a:pPr algn="just" fontAlgn="auto">
              <a:spcBef>
                <a:spcPts val="0"/>
              </a:spcBef>
              <a:spcAft>
                <a:spcPts val="0"/>
              </a:spcAft>
              <a:buFont typeface="Arial" pitchFamily="34" charset="0"/>
              <a:buChar char="•"/>
              <a:defRPr/>
            </a:pPr>
            <a:r>
              <a:rPr lang="en-US" sz="2800" dirty="0">
                <a:solidFill>
                  <a:srgbClr val="FF0000"/>
                </a:solidFill>
                <a:latin typeface="Calibri" pitchFamily="34" charset="0"/>
                <a:cs typeface="+mn-cs"/>
              </a:rPr>
              <a:t>Plant genetic engineers have used this natural transformation system as a vehicle for the introduction of foreign DNA into plants.</a:t>
            </a:r>
          </a:p>
          <a:p>
            <a:pPr algn="just" fontAlgn="auto">
              <a:spcBef>
                <a:spcPts val="0"/>
              </a:spcBef>
              <a:spcAft>
                <a:spcPts val="0"/>
              </a:spcAft>
              <a:buFont typeface="Arial" pitchFamily="34" charset="0"/>
              <a:buChar char="•"/>
              <a:defRPr/>
            </a:pPr>
            <a:endParaRPr lang="en-US" sz="2800" dirty="0">
              <a:solidFill>
                <a:srgbClr val="FF0000"/>
              </a:solidFill>
              <a:latin typeface="Calibri" pitchFamily="34" charset="0"/>
              <a:cs typeface="+mn-cs"/>
            </a:endParaRPr>
          </a:p>
          <a:p>
            <a:pPr algn="just" fontAlgn="auto">
              <a:spcBef>
                <a:spcPts val="0"/>
              </a:spcBef>
              <a:spcAft>
                <a:spcPts val="0"/>
              </a:spcAft>
              <a:defRPr/>
            </a:pPr>
            <a:endParaRPr lang="en-US" dirty="0">
              <a:solidFill>
                <a:srgbClr val="FF0000"/>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657600" y="2286000"/>
            <a:ext cx="5257800" cy="2308225"/>
          </a:xfrm>
          <a:prstGeom prst="rect">
            <a:avLst/>
          </a:prstGeom>
          <a:noFill/>
          <a:ln w="9525">
            <a:noFill/>
            <a:miter lim="800000"/>
            <a:headEnd/>
            <a:tailEnd/>
          </a:ln>
        </p:spPr>
        <p:txBody>
          <a:bodyPr>
            <a:spAutoFit/>
          </a:bodyPr>
          <a:lstStyle/>
          <a:p>
            <a:pPr algn="just"/>
            <a:r>
              <a:rPr lang="en-US" sz="2400" i="1" dirty="0" err="1">
                <a:solidFill>
                  <a:srgbClr val="FF0000"/>
                </a:solidFill>
                <a:latin typeface="Comic Sans MS" pitchFamily="66" charset="0"/>
              </a:rPr>
              <a:t>Agrobacterium</a:t>
            </a:r>
            <a:r>
              <a:rPr lang="en-US" sz="2400" i="1" dirty="0">
                <a:solidFill>
                  <a:srgbClr val="FF0000"/>
                </a:solidFill>
                <a:latin typeface="Comic Sans MS" pitchFamily="66" charset="0"/>
              </a:rPr>
              <a:t> </a:t>
            </a:r>
            <a:r>
              <a:rPr lang="en-US" sz="2400" i="1" dirty="0" err="1">
                <a:solidFill>
                  <a:srgbClr val="FF0000"/>
                </a:solidFill>
                <a:latin typeface="Comic Sans MS" pitchFamily="66" charset="0"/>
              </a:rPr>
              <a:t>tumefaciens</a:t>
            </a:r>
            <a:r>
              <a:rPr lang="en-US" sz="2400" i="1" dirty="0">
                <a:latin typeface="Comic Sans MS" pitchFamily="66" charset="0"/>
              </a:rPr>
              <a:t> </a:t>
            </a:r>
          </a:p>
          <a:p>
            <a:pPr algn="just"/>
            <a:r>
              <a:rPr lang="en-US" sz="2400" i="1" dirty="0">
                <a:latin typeface="Comic Sans MS" pitchFamily="66" charset="0"/>
              </a:rPr>
              <a:t>is a soil bacteria</a:t>
            </a:r>
            <a:r>
              <a:rPr lang="en-US" sz="2400" dirty="0">
                <a:latin typeface="Comic Sans MS" pitchFamily="66" charset="0"/>
              </a:rPr>
              <a:t> that causes common plant </a:t>
            </a:r>
            <a:r>
              <a:rPr lang="en-US" sz="2400" dirty="0" err="1">
                <a:latin typeface="Comic Sans MS" pitchFamily="66" charset="0"/>
              </a:rPr>
              <a:t>tumours</a:t>
            </a:r>
            <a:r>
              <a:rPr lang="en-US" sz="2400" dirty="0">
                <a:latin typeface="Comic Sans MS" pitchFamily="66" charset="0"/>
              </a:rPr>
              <a:t>, commonly known as Crown Gall disease which affects a wide variety of plants. </a:t>
            </a:r>
          </a:p>
          <a:p>
            <a:pPr algn="just" eaLnBrk="0" hangingPunct="0"/>
            <a:endParaRPr lang="en-US" sz="2400" dirty="0">
              <a:latin typeface="Comic Sans MS" pitchFamily="66" charset="0"/>
            </a:endParaRPr>
          </a:p>
        </p:txBody>
      </p:sp>
      <p:sp>
        <p:nvSpPr>
          <p:cNvPr id="2052" name="Text Box 4"/>
          <p:cNvSpPr txBox="1">
            <a:spLocks noChangeArrowheads="1"/>
          </p:cNvSpPr>
          <p:nvPr/>
        </p:nvSpPr>
        <p:spPr bwMode="auto">
          <a:xfrm>
            <a:off x="1238250" y="381000"/>
            <a:ext cx="6457950" cy="579438"/>
          </a:xfrm>
          <a:prstGeom prst="rect">
            <a:avLst/>
          </a:prstGeom>
          <a:noFill/>
          <a:ln w="9525">
            <a:noFill/>
            <a:miter lim="800000"/>
            <a:headEnd/>
            <a:tailEnd/>
          </a:ln>
        </p:spPr>
        <p:txBody>
          <a:bodyPr wrap="none">
            <a:spAutoFit/>
          </a:bodyPr>
          <a:lstStyle/>
          <a:p>
            <a:r>
              <a:rPr lang="en-US" sz="3200" b="1">
                <a:solidFill>
                  <a:srgbClr val="0000FF"/>
                </a:solidFill>
                <a:latin typeface="Comic Sans MS" pitchFamily="66" charset="0"/>
              </a:rPr>
              <a:t>So what is Agrobacterium?????</a:t>
            </a:r>
          </a:p>
        </p:txBody>
      </p:sp>
      <p:sp>
        <p:nvSpPr>
          <p:cNvPr id="2053" name="Text Box 5"/>
          <p:cNvSpPr txBox="1">
            <a:spLocks noChangeArrowheads="1"/>
          </p:cNvSpPr>
          <p:nvPr/>
        </p:nvSpPr>
        <p:spPr bwMode="auto">
          <a:xfrm>
            <a:off x="1008063" y="1127125"/>
            <a:ext cx="6688137" cy="701675"/>
          </a:xfrm>
          <a:prstGeom prst="rect">
            <a:avLst/>
          </a:prstGeom>
          <a:noFill/>
          <a:ln w="9525">
            <a:noFill/>
            <a:miter lim="800000"/>
            <a:headEnd/>
            <a:tailEnd/>
          </a:ln>
        </p:spPr>
        <p:txBody>
          <a:bodyPr wrap="none">
            <a:spAutoFit/>
          </a:bodyPr>
          <a:lstStyle/>
          <a:p>
            <a:r>
              <a:rPr lang="en-US" sz="4000">
                <a:solidFill>
                  <a:srgbClr val="FF0000"/>
                </a:solidFill>
                <a:latin typeface="Comic Sans MS" pitchFamily="66" charset="0"/>
              </a:rPr>
              <a:t>A natural genetic engineer!!</a:t>
            </a:r>
          </a:p>
        </p:txBody>
      </p:sp>
      <p:pic>
        <p:nvPicPr>
          <p:cNvPr id="2050" name="Picture 2" descr="Crown Gall Disease"/>
          <p:cNvPicPr>
            <a:picLocks noChangeAspect="1" noChangeArrowheads="1"/>
          </p:cNvPicPr>
          <p:nvPr/>
        </p:nvPicPr>
        <p:blipFill>
          <a:blip r:embed="rId2" cstate="print"/>
          <a:srcRect/>
          <a:stretch>
            <a:fillRect/>
          </a:stretch>
        </p:blipFill>
        <p:spPr bwMode="auto">
          <a:xfrm>
            <a:off x="533400" y="2133600"/>
            <a:ext cx="2857500" cy="2338388"/>
          </a:xfrm>
          <a:prstGeom prst="rect">
            <a:avLst/>
          </a:prstGeom>
          <a:noFill/>
          <a:ln w="9525">
            <a:noFill/>
            <a:miter lim="800000"/>
            <a:headEnd/>
            <a:tailEnd/>
          </a:ln>
        </p:spPr>
      </p:pic>
      <p:sp>
        <p:nvSpPr>
          <p:cNvPr id="2056" name="Rectangle 8"/>
          <p:cNvSpPr>
            <a:spLocks noChangeArrowheads="1"/>
          </p:cNvSpPr>
          <p:nvPr/>
        </p:nvSpPr>
        <p:spPr bwMode="auto">
          <a:xfrm>
            <a:off x="152400" y="4635500"/>
            <a:ext cx="8915400" cy="1938338"/>
          </a:xfrm>
          <a:prstGeom prst="rect">
            <a:avLst/>
          </a:prstGeom>
          <a:noFill/>
          <a:ln w="9525">
            <a:noFill/>
            <a:miter lim="800000"/>
            <a:headEnd/>
            <a:tailEnd/>
          </a:ln>
        </p:spPr>
        <p:txBody>
          <a:bodyPr>
            <a:spAutoFit/>
          </a:bodyPr>
          <a:lstStyle/>
          <a:p>
            <a:pPr algn="just"/>
            <a:r>
              <a:rPr lang="en-US" sz="2400" dirty="0">
                <a:latin typeface="Comic Sans MS" pitchFamily="66" charset="0"/>
              </a:rPr>
              <a:t>The genome of</a:t>
            </a:r>
            <a:r>
              <a:rPr lang="en-US" sz="2400" dirty="0">
                <a:solidFill>
                  <a:srgbClr val="FF0000"/>
                </a:solidFill>
                <a:latin typeface="Comic Sans MS" pitchFamily="66" charset="0"/>
              </a:rPr>
              <a:t> </a:t>
            </a:r>
            <a:r>
              <a:rPr lang="en-US" sz="2400" i="1" dirty="0" err="1">
                <a:solidFill>
                  <a:srgbClr val="FF0000"/>
                </a:solidFill>
                <a:latin typeface="Comic Sans MS" pitchFamily="66" charset="0"/>
              </a:rPr>
              <a:t>Agrobacterium</a:t>
            </a:r>
            <a:r>
              <a:rPr lang="en-US" sz="2400" i="1" dirty="0">
                <a:solidFill>
                  <a:srgbClr val="FF0000"/>
                </a:solidFill>
                <a:latin typeface="Comic Sans MS" pitchFamily="66" charset="0"/>
              </a:rPr>
              <a:t> </a:t>
            </a:r>
            <a:r>
              <a:rPr lang="en-US" sz="2400" i="1" dirty="0" err="1">
                <a:solidFill>
                  <a:srgbClr val="FF0000"/>
                </a:solidFill>
                <a:latin typeface="Comic Sans MS" pitchFamily="66" charset="0"/>
              </a:rPr>
              <a:t>tumefaciens</a:t>
            </a:r>
            <a:r>
              <a:rPr lang="en-US" sz="2400" dirty="0">
                <a:solidFill>
                  <a:srgbClr val="FF0000"/>
                </a:solidFill>
                <a:latin typeface="Comic Sans MS" pitchFamily="66" charset="0"/>
              </a:rPr>
              <a:t> C58 </a:t>
            </a:r>
            <a:r>
              <a:rPr lang="en-US" sz="2400" dirty="0">
                <a:latin typeface="Comic Sans MS" pitchFamily="66" charset="0"/>
              </a:rPr>
              <a:t>has been sequenced completely and consists of a circular chromosome, a linear chromosome  and two plasmids</a:t>
            </a:r>
          </a:p>
          <a:p>
            <a:pPr algn="just"/>
            <a:r>
              <a:rPr lang="en-US" sz="2400" dirty="0">
                <a:latin typeface="Comic Sans MS" pitchFamily="66" charset="0"/>
              </a:rPr>
              <a:t>				</a:t>
            </a:r>
            <a:endParaRPr lang="en-US" sz="2800" b="1" dirty="0">
              <a:latin typeface="Comic Sans MS" pitchFamily="66" charset="0"/>
            </a:endParaRPr>
          </a:p>
          <a:p>
            <a:pPr algn="just" eaLnBrk="0" hangingPunct="0"/>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500" fill="hold"/>
                                        <p:tgtEl>
                                          <p:spTgt spid="2053"/>
                                        </p:tgtEl>
                                        <p:attrNameLst>
                                          <p:attrName>ppt_w</p:attrName>
                                        </p:attrNameLst>
                                      </p:cBhvr>
                                      <p:tavLst>
                                        <p:tav tm="0">
                                          <p:val>
                                            <p:fltVal val="0"/>
                                          </p:val>
                                        </p:tav>
                                        <p:tav tm="100000">
                                          <p:val>
                                            <p:strVal val="#ppt_w"/>
                                          </p:val>
                                        </p:tav>
                                      </p:tavLst>
                                    </p:anim>
                                    <p:anim calcmode="lin" valueType="num">
                                      <p:cBhvr>
                                        <p:cTn id="14" dur="500" fill="hold"/>
                                        <p:tgtEl>
                                          <p:spTgt spid="205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1+#ppt_w/2"/>
                                          </p:val>
                                        </p:tav>
                                        <p:tav tm="100000">
                                          <p:val>
                                            <p:strVal val="#ppt_x"/>
                                          </p:val>
                                        </p:tav>
                                      </p:tavLst>
                                    </p:anim>
                                    <p:anim calcmode="lin" valueType="num">
                                      <p:cBhvr additive="base">
                                        <p:cTn id="26"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ppt_x"/>
                                          </p:val>
                                        </p:tav>
                                        <p:tav tm="100000">
                                          <p:val>
                                            <p:strVal val="#ppt_x"/>
                                          </p:val>
                                        </p:tav>
                                      </p:tavLst>
                                    </p:anim>
                                    <p:anim calcmode="lin" valueType="num">
                                      <p:cBhvr additive="base">
                                        <p:cTn id="3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2" grpId="0" autoUpdateAnimBg="0"/>
      <p:bldP spid="2053" grpId="0" autoUpdateAnimBg="0"/>
      <p:bldP spid="2056"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1143000"/>
          </a:xfrm>
          <a:prstGeom prst="rect">
            <a:avLst/>
          </a:prstGeom>
          <a:solidFill>
            <a:srgbClr val="E8FFA9"/>
          </a:solidFill>
          <a:ln w="9525">
            <a:noFill/>
            <a:miter lim="800000"/>
            <a:headEnd/>
            <a:tailEnd/>
          </a:ln>
        </p:spPr>
        <p:txBody>
          <a:bodyPr anchor="ctr"/>
          <a:lstStyle/>
          <a:p>
            <a:pPr algn="ctr"/>
            <a:r>
              <a:rPr lang="en-US" sz="3200" b="1">
                <a:solidFill>
                  <a:srgbClr val="0000FF"/>
                </a:solidFill>
                <a:latin typeface="Comic Sans MS" pitchFamily="66" charset="0"/>
              </a:rPr>
              <a:t>A. tumefaciens gall is not a tiny thing!!!!!</a:t>
            </a:r>
          </a:p>
        </p:txBody>
      </p:sp>
      <p:pic>
        <p:nvPicPr>
          <p:cNvPr id="45059" name="Picture 3" descr="Agrobacterium_tumefaciens"/>
          <p:cNvPicPr>
            <a:picLocks noChangeAspect="1" noChangeArrowheads="1"/>
          </p:cNvPicPr>
          <p:nvPr/>
        </p:nvPicPr>
        <p:blipFill>
          <a:blip r:embed="rId2" cstate="print"/>
          <a:srcRect t="11160"/>
          <a:stretch>
            <a:fillRect/>
          </a:stretch>
        </p:blipFill>
        <p:spPr bwMode="auto">
          <a:xfrm>
            <a:off x="0" y="1219200"/>
            <a:ext cx="4356100" cy="5029200"/>
          </a:xfrm>
          <a:prstGeom prst="rect">
            <a:avLst/>
          </a:prstGeom>
          <a:noFill/>
          <a:ln w="9525">
            <a:noFill/>
            <a:miter lim="800000"/>
            <a:headEnd/>
            <a:tailEnd/>
          </a:ln>
        </p:spPr>
      </p:pic>
      <p:pic>
        <p:nvPicPr>
          <p:cNvPr id="45060" name="Picture 4" descr="a1219-3"/>
          <p:cNvPicPr>
            <a:picLocks noChangeAspect="1" noChangeArrowheads="1"/>
          </p:cNvPicPr>
          <p:nvPr/>
        </p:nvPicPr>
        <p:blipFill>
          <a:blip r:embed="rId3" cstate="print"/>
          <a:srcRect t="9814"/>
          <a:stretch>
            <a:fillRect/>
          </a:stretch>
        </p:blipFill>
        <p:spPr bwMode="auto">
          <a:xfrm>
            <a:off x="4406900" y="1219200"/>
            <a:ext cx="47371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88925" y="381000"/>
            <a:ext cx="6264275" cy="6172200"/>
            <a:chOff x="0" y="0"/>
            <a:chExt cx="3946" cy="3888"/>
          </a:xfrm>
        </p:grpSpPr>
        <p:pic>
          <p:nvPicPr>
            <p:cNvPr id="46084" name="Picture 12"/>
            <p:cNvPicPr>
              <a:picLocks noChangeAspect="1" noChangeArrowheads="1"/>
            </p:cNvPicPr>
            <p:nvPr/>
          </p:nvPicPr>
          <p:blipFill>
            <a:blip r:embed="rId2" cstate="print"/>
            <a:srcRect b="9999"/>
            <a:stretch>
              <a:fillRect/>
            </a:stretch>
          </p:blipFill>
          <p:spPr bwMode="auto">
            <a:xfrm>
              <a:off x="0" y="0"/>
              <a:ext cx="3946" cy="3888"/>
            </a:xfrm>
            <a:prstGeom prst="rect">
              <a:avLst/>
            </a:prstGeom>
            <a:noFill/>
            <a:ln w="9525">
              <a:noFill/>
              <a:miter lim="800000"/>
              <a:headEnd/>
              <a:tailEnd/>
            </a:ln>
          </p:spPr>
        </p:pic>
        <p:sp>
          <p:nvSpPr>
            <p:cNvPr id="46085" name="Freeform 6"/>
            <p:cNvSpPr>
              <a:spLocks/>
            </p:cNvSpPr>
            <p:nvPr/>
          </p:nvSpPr>
          <p:spPr bwMode="auto">
            <a:xfrm>
              <a:off x="1123" y="1777"/>
              <a:ext cx="885" cy="554"/>
            </a:xfrm>
            <a:custGeom>
              <a:avLst/>
              <a:gdLst>
                <a:gd name="T0" fmla="*/ 29 w 885"/>
                <a:gd name="T1" fmla="*/ 667 h 464"/>
                <a:gd name="T2" fmla="*/ 93 w 885"/>
                <a:gd name="T3" fmla="*/ 572 h 464"/>
                <a:gd name="T4" fmla="*/ 157 w 885"/>
                <a:gd name="T5" fmla="*/ 463 h 464"/>
                <a:gd name="T6" fmla="*/ 173 w 885"/>
                <a:gd name="T7" fmla="*/ 421 h 464"/>
                <a:gd name="T8" fmla="*/ 221 w 885"/>
                <a:gd name="T9" fmla="*/ 368 h 464"/>
                <a:gd name="T10" fmla="*/ 261 w 885"/>
                <a:gd name="T11" fmla="*/ 314 h 464"/>
                <a:gd name="T12" fmla="*/ 277 w 885"/>
                <a:gd name="T13" fmla="*/ 272 h 464"/>
                <a:gd name="T14" fmla="*/ 301 w 885"/>
                <a:gd name="T15" fmla="*/ 258 h 464"/>
                <a:gd name="T16" fmla="*/ 349 w 885"/>
                <a:gd name="T17" fmla="*/ 204 h 464"/>
                <a:gd name="T18" fmla="*/ 365 w 885"/>
                <a:gd name="T19" fmla="*/ 164 h 464"/>
                <a:gd name="T20" fmla="*/ 389 w 885"/>
                <a:gd name="T21" fmla="*/ 149 h 464"/>
                <a:gd name="T22" fmla="*/ 517 w 885"/>
                <a:gd name="T23" fmla="*/ 54 h 464"/>
                <a:gd name="T24" fmla="*/ 669 w 885"/>
                <a:gd name="T25" fmla="*/ 68 h 464"/>
                <a:gd name="T26" fmla="*/ 749 w 885"/>
                <a:gd name="T27" fmla="*/ 109 h 464"/>
                <a:gd name="T28" fmla="*/ 797 w 885"/>
                <a:gd name="T29" fmla="*/ 0 h 464"/>
                <a:gd name="T30" fmla="*/ 821 w 885"/>
                <a:gd name="T31" fmla="*/ 27 h 464"/>
                <a:gd name="T32" fmla="*/ 845 w 885"/>
                <a:gd name="T33" fmla="*/ 149 h 464"/>
                <a:gd name="T34" fmla="*/ 885 w 885"/>
                <a:gd name="T35" fmla="*/ 272 h 464"/>
                <a:gd name="T36" fmla="*/ 813 w 885"/>
                <a:gd name="T37" fmla="*/ 340 h 464"/>
                <a:gd name="T38" fmla="*/ 749 w 885"/>
                <a:gd name="T39" fmla="*/ 421 h 464"/>
                <a:gd name="T40" fmla="*/ 757 w 885"/>
                <a:gd name="T41" fmla="*/ 300 h 464"/>
                <a:gd name="T42" fmla="*/ 749 w 885"/>
                <a:gd name="T43" fmla="*/ 258 h 464"/>
                <a:gd name="T44" fmla="*/ 597 w 885"/>
                <a:gd name="T45" fmla="*/ 230 h 464"/>
                <a:gd name="T46" fmla="*/ 429 w 885"/>
                <a:gd name="T47" fmla="*/ 314 h 464"/>
                <a:gd name="T48" fmla="*/ 309 w 885"/>
                <a:gd name="T49" fmla="*/ 410 h 464"/>
                <a:gd name="T50" fmla="*/ 293 w 885"/>
                <a:gd name="T51" fmla="*/ 449 h 464"/>
                <a:gd name="T52" fmla="*/ 245 w 885"/>
                <a:gd name="T53" fmla="*/ 503 h 464"/>
                <a:gd name="T54" fmla="*/ 213 w 885"/>
                <a:gd name="T55" fmla="*/ 572 h 464"/>
                <a:gd name="T56" fmla="*/ 205 w 885"/>
                <a:gd name="T57" fmla="*/ 613 h 464"/>
                <a:gd name="T58" fmla="*/ 157 w 885"/>
                <a:gd name="T59" fmla="*/ 735 h 464"/>
                <a:gd name="T60" fmla="*/ 149 w 885"/>
                <a:gd name="T61" fmla="*/ 776 h 464"/>
                <a:gd name="T62" fmla="*/ 125 w 885"/>
                <a:gd name="T63" fmla="*/ 789 h 464"/>
                <a:gd name="T64" fmla="*/ 61 w 885"/>
                <a:gd name="T65" fmla="*/ 721 h 464"/>
                <a:gd name="T66" fmla="*/ 29 w 885"/>
                <a:gd name="T67" fmla="*/ 667 h 4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5"/>
                <a:gd name="T103" fmla="*/ 0 h 464"/>
                <a:gd name="T104" fmla="*/ 885 w 885"/>
                <a:gd name="T105" fmla="*/ 464 h 4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5" h="464">
                  <a:moveTo>
                    <a:pt x="29" y="392"/>
                  </a:moveTo>
                  <a:cubicBezTo>
                    <a:pt x="74" y="324"/>
                    <a:pt x="0" y="429"/>
                    <a:pt x="93" y="336"/>
                  </a:cubicBezTo>
                  <a:cubicBezTo>
                    <a:pt x="116" y="313"/>
                    <a:pt x="130" y="290"/>
                    <a:pt x="157" y="272"/>
                  </a:cubicBezTo>
                  <a:cubicBezTo>
                    <a:pt x="162" y="264"/>
                    <a:pt x="166" y="254"/>
                    <a:pt x="173" y="248"/>
                  </a:cubicBezTo>
                  <a:cubicBezTo>
                    <a:pt x="187" y="235"/>
                    <a:pt x="221" y="216"/>
                    <a:pt x="221" y="216"/>
                  </a:cubicBezTo>
                  <a:cubicBezTo>
                    <a:pt x="267" y="147"/>
                    <a:pt x="206" y="228"/>
                    <a:pt x="261" y="184"/>
                  </a:cubicBezTo>
                  <a:cubicBezTo>
                    <a:pt x="269" y="178"/>
                    <a:pt x="269" y="166"/>
                    <a:pt x="277" y="160"/>
                  </a:cubicBezTo>
                  <a:cubicBezTo>
                    <a:pt x="284" y="155"/>
                    <a:pt x="294" y="156"/>
                    <a:pt x="301" y="152"/>
                  </a:cubicBezTo>
                  <a:cubicBezTo>
                    <a:pt x="318" y="143"/>
                    <a:pt x="349" y="120"/>
                    <a:pt x="349" y="120"/>
                  </a:cubicBezTo>
                  <a:cubicBezTo>
                    <a:pt x="354" y="112"/>
                    <a:pt x="357" y="102"/>
                    <a:pt x="365" y="96"/>
                  </a:cubicBezTo>
                  <a:cubicBezTo>
                    <a:pt x="372" y="91"/>
                    <a:pt x="381" y="92"/>
                    <a:pt x="389" y="88"/>
                  </a:cubicBezTo>
                  <a:cubicBezTo>
                    <a:pt x="429" y="68"/>
                    <a:pt x="473" y="43"/>
                    <a:pt x="517" y="32"/>
                  </a:cubicBezTo>
                  <a:cubicBezTo>
                    <a:pt x="568" y="35"/>
                    <a:pt x="618" y="36"/>
                    <a:pt x="669" y="40"/>
                  </a:cubicBezTo>
                  <a:cubicBezTo>
                    <a:pt x="697" y="42"/>
                    <a:pt x="749" y="64"/>
                    <a:pt x="749" y="64"/>
                  </a:cubicBezTo>
                  <a:cubicBezTo>
                    <a:pt x="767" y="37"/>
                    <a:pt x="787" y="30"/>
                    <a:pt x="797" y="0"/>
                  </a:cubicBezTo>
                  <a:cubicBezTo>
                    <a:pt x="805" y="5"/>
                    <a:pt x="816" y="8"/>
                    <a:pt x="821" y="16"/>
                  </a:cubicBezTo>
                  <a:cubicBezTo>
                    <a:pt x="821" y="16"/>
                    <a:pt x="841" y="76"/>
                    <a:pt x="845" y="88"/>
                  </a:cubicBezTo>
                  <a:cubicBezTo>
                    <a:pt x="852" y="110"/>
                    <a:pt x="872" y="141"/>
                    <a:pt x="885" y="160"/>
                  </a:cubicBezTo>
                  <a:cubicBezTo>
                    <a:pt x="859" y="169"/>
                    <a:pt x="813" y="200"/>
                    <a:pt x="813" y="200"/>
                  </a:cubicBezTo>
                  <a:cubicBezTo>
                    <a:pt x="794" y="229"/>
                    <a:pt x="777" y="229"/>
                    <a:pt x="749" y="248"/>
                  </a:cubicBezTo>
                  <a:cubicBezTo>
                    <a:pt x="752" y="224"/>
                    <a:pt x="757" y="200"/>
                    <a:pt x="757" y="176"/>
                  </a:cubicBezTo>
                  <a:cubicBezTo>
                    <a:pt x="757" y="168"/>
                    <a:pt x="757" y="154"/>
                    <a:pt x="749" y="152"/>
                  </a:cubicBezTo>
                  <a:cubicBezTo>
                    <a:pt x="700" y="140"/>
                    <a:pt x="597" y="136"/>
                    <a:pt x="597" y="136"/>
                  </a:cubicBezTo>
                  <a:cubicBezTo>
                    <a:pt x="523" y="144"/>
                    <a:pt x="490" y="157"/>
                    <a:pt x="429" y="184"/>
                  </a:cubicBezTo>
                  <a:cubicBezTo>
                    <a:pt x="387" y="203"/>
                    <a:pt x="348" y="214"/>
                    <a:pt x="309" y="240"/>
                  </a:cubicBezTo>
                  <a:cubicBezTo>
                    <a:pt x="304" y="248"/>
                    <a:pt x="300" y="258"/>
                    <a:pt x="293" y="264"/>
                  </a:cubicBezTo>
                  <a:cubicBezTo>
                    <a:pt x="279" y="277"/>
                    <a:pt x="245" y="296"/>
                    <a:pt x="245" y="296"/>
                  </a:cubicBezTo>
                  <a:cubicBezTo>
                    <a:pt x="225" y="356"/>
                    <a:pt x="254" y="284"/>
                    <a:pt x="213" y="336"/>
                  </a:cubicBezTo>
                  <a:cubicBezTo>
                    <a:pt x="208" y="343"/>
                    <a:pt x="209" y="353"/>
                    <a:pt x="205" y="360"/>
                  </a:cubicBezTo>
                  <a:cubicBezTo>
                    <a:pt x="191" y="385"/>
                    <a:pt x="173" y="408"/>
                    <a:pt x="157" y="432"/>
                  </a:cubicBezTo>
                  <a:cubicBezTo>
                    <a:pt x="152" y="439"/>
                    <a:pt x="155" y="450"/>
                    <a:pt x="149" y="456"/>
                  </a:cubicBezTo>
                  <a:cubicBezTo>
                    <a:pt x="143" y="462"/>
                    <a:pt x="133" y="461"/>
                    <a:pt x="125" y="464"/>
                  </a:cubicBezTo>
                  <a:cubicBezTo>
                    <a:pt x="94" y="454"/>
                    <a:pt x="92" y="434"/>
                    <a:pt x="61" y="424"/>
                  </a:cubicBezTo>
                  <a:cubicBezTo>
                    <a:pt x="48" y="411"/>
                    <a:pt x="40" y="403"/>
                    <a:pt x="29" y="392"/>
                  </a:cubicBezTo>
                  <a:close/>
                </a:path>
              </a:pathLst>
            </a:custGeom>
            <a:solidFill>
              <a:schemeClr val="accent1"/>
            </a:solidFill>
            <a:ln w="9525">
              <a:solidFill>
                <a:schemeClr val="tx1"/>
              </a:solidFill>
              <a:round/>
              <a:headEnd/>
              <a:tailEnd/>
            </a:ln>
          </p:spPr>
          <p:txBody>
            <a:bodyPr/>
            <a:lstStyle/>
            <a:p>
              <a:endParaRPr lang="en-US">
                <a:latin typeface="Gill Sans MT" pitchFamily="34" charset="0"/>
              </a:endParaRPr>
            </a:p>
          </p:txBody>
        </p:sp>
        <p:sp>
          <p:nvSpPr>
            <p:cNvPr id="46086" name="Text Box 7"/>
            <p:cNvSpPr txBox="1">
              <a:spLocks noChangeArrowheads="1"/>
            </p:cNvSpPr>
            <p:nvPr/>
          </p:nvSpPr>
          <p:spPr bwMode="auto">
            <a:xfrm>
              <a:off x="1383" y="2003"/>
              <a:ext cx="692" cy="460"/>
            </a:xfrm>
            <a:prstGeom prst="rect">
              <a:avLst/>
            </a:prstGeom>
            <a:noFill/>
            <a:ln w="9525">
              <a:noFill/>
              <a:miter lim="800000"/>
              <a:headEnd/>
              <a:tailEnd/>
            </a:ln>
          </p:spPr>
          <p:txBody>
            <a:bodyPr wrap="none">
              <a:spAutoFit/>
            </a:bodyPr>
            <a:lstStyle/>
            <a:p>
              <a:r>
                <a:rPr lang="en-US" sz="1400" b="1"/>
                <a:t>Tumor-</a:t>
              </a:r>
            </a:p>
            <a:p>
              <a:r>
                <a:rPr lang="en-US" sz="1400" b="1"/>
                <a:t>producing </a:t>
              </a:r>
            </a:p>
            <a:p>
              <a:r>
                <a:rPr lang="en-US" sz="1400" b="1"/>
                <a:t>genes</a:t>
              </a:r>
            </a:p>
          </p:txBody>
        </p:sp>
        <p:sp>
          <p:nvSpPr>
            <p:cNvPr id="46087" name="Text Box 8"/>
            <p:cNvSpPr txBox="1">
              <a:spLocks noChangeArrowheads="1"/>
            </p:cNvSpPr>
            <p:nvPr/>
          </p:nvSpPr>
          <p:spPr bwMode="auto">
            <a:xfrm>
              <a:off x="22" y="3253"/>
              <a:ext cx="1226" cy="231"/>
            </a:xfrm>
            <a:prstGeom prst="rect">
              <a:avLst/>
            </a:prstGeom>
            <a:noFill/>
            <a:ln w="9525">
              <a:noFill/>
              <a:miter lim="800000"/>
              <a:headEnd/>
              <a:tailEnd/>
            </a:ln>
          </p:spPr>
          <p:txBody>
            <a:bodyPr wrap="none">
              <a:spAutoFit/>
            </a:bodyPr>
            <a:lstStyle/>
            <a:p>
              <a:r>
                <a:rPr lang="en-US" b="1">
                  <a:solidFill>
                    <a:srgbClr val="FF0000"/>
                  </a:solidFill>
                  <a:latin typeface="Comic Sans MS" pitchFamily="66" charset="0"/>
                </a:rPr>
                <a:t>Virulence region</a:t>
              </a:r>
            </a:p>
          </p:txBody>
        </p:sp>
        <p:sp>
          <p:nvSpPr>
            <p:cNvPr id="46088" name="Text Box 9"/>
            <p:cNvSpPr txBox="1">
              <a:spLocks noChangeArrowheads="1"/>
            </p:cNvSpPr>
            <p:nvPr/>
          </p:nvSpPr>
          <p:spPr bwMode="auto">
            <a:xfrm>
              <a:off x="1800" y="2592"/>
              <a:ext cx="840" cy="404"/>
            </a:xfrm>
            <a:prstGeom prst="rect">
              <a:avLst/>
            </a:prstGeom>
            <a:noFill/>
            <a:ln w="9525">
              <a:noFill/>
              <a:miter lim="800000"/>
              <a:headEnd/>
              <a:tailEnd/>
            </a:ln>
          </p:spPr>
          <p:txBody>
            <a:bodyPr wrap="none">
              <a:spAutoFit/>
            </a:bodyPr>
            <a:lstStyle/>
            <a:p>
              <a:r>
                <a:rPr lang="en-US" b="1">
                  <a:solidFill>
                    <a:srgbClr val="FF0000"/>
                  </a:solidFill>
                  <a:latin typeface="Comic Sans MS" pitchFamily="66" charset="0"/>
                </a:rPr>
                <a:t>Opine </a:t>
              </a:r>
            </a:p>
            <a:p>
              <a:r>
                <a:rPr lang="en-US" b="1">
                  <a:solidFill>
                    <a:srgbClr val="FF0000"/>
                  </a:solidFill>
                  <a:latin typeface="Comic Sans MS" pitchFamily="66" charset="0"/>
                </a:rPr>
                <a:t>catabolism</a:t>
              </a:r>
            </a:p>
          </p:txBody>
        </p:sp>
        <p:sp>
          <p:nvSpPr>
            <p:cNvPr id="46089" name="Text Box 10"/>
            <p:cNvSpPr txBox="1">
              <a:spLocks noChangeArrowheads="1"/>
            </p:cNvSpPr>
            <p:nvPr/>
          </p:nvSpPr>
          <p:spPr bwMode="auto">
            <a:xfrm>
              <a:off x="1927" y="3631"/>
              <a:ext cx="402" cy="231"/>
            </a:xfrm>
            <a:prstGeom prst="rect">
              <a:avLst/>
            </a:prstGeom>
            <a:noFill/>
            <a:ln w="9525">
              <a:noFill/>
              <a:miter lim="800000"/>
              <a:headEnd/>
              <a:tailEnd/>
            </a:ln>
          </p:spPr>
          <p:txBody>
            <a:bodyPr wrap="none">
              <a:spAutoFit/>
            </a:bodyPr>
            <a:lstStyle/>
            <a:p>
              <a:r>
                <a:rPr lang="en-US" b="1">
                  <a:solidFill>
                    <a:srgbClr val="FF0000"/>
                  </a:solidFill>
                  <a:latin typeface="Comic Sans MS" pitchFamily="66" charset="0"/>
                </a:rPr>
                <a:t>ORI</a:t>
              </a:r>
            </a:p>
          </p:txBody>
        </p:sp>
        <p:sp>
          <p:nvSpPr>
            <p:cNvPr id="46090" name="Text Box 11"/>
            <p:cNvSpPr txBox="1">
              <a:spLocks noChangeArrowheads="1"/>
            </p:cNvSpPr>
            <p:nvPr/>
          </p:nvSpPr>
          <p:spPr bwMode="auto">
            <a:xfrm>
              <a:off x="1474" y="168"/>
              <a:ext cx="917" cy="596"/>
            </a:xfrm>
            <a:prstGeom prst="rect">
              <a:avLst/>
            </a:prstGeom>
            <a:noFill/>
            <a:ln w="9525">
              <a:noFill/>
              <a:miter lim="800000"/>
              <a:headEnd/>
              <a:tailEnd/>
            </a:ln>
          </p:spPr>
          <p:txBody>
            <a:bodyPr wrap="none">
              <a:spAutoFit/>
            </a:bodyPr>
            <a:lstStyle/>
            <a:p>
              <a:pPr eaLnBrk="0" hangingPunct="0"/>
              <a:r>
                <a:rPr lang="en-US" altLang="en-US" sz="2800" b="1">
                  <a:solidFill>
                    <a:srgbClr val="FF0000"/>
                  </a:solidFill>
                  <a:latin typeface="Comic Sans MS" pitchFamily="66" charset="0"/>
                </a:rPr>
                <a:t>T-DNA</a:t>
              </a:r>
            </a:p>
            <a:p>
              <a:pPr eaLnBrk="0" hangingPunct="0"/>
              <a:r>
                <a:rPr lang="en-US" altLang="en-US" sz="2800" b="1">
                  <a:solidFill>
                    <a:srgbClr val="FF0000"/>
                  </a:solidFill>
                  <a:latin typeface="Comic Sans MS" pitchFamily="66" charset="0"/>
                </a:rPr>
                <a:t>region</a:t>
              </a:r>
            </a:p>
          </p:txBody>
        </p:sp>
      </p:grpSp>
      <p:sp>
        <p:nvSpPr>
          <p:cNvPr id="145423" name="Text Box 15"/>
          <p:cNvSpPr txBox="1">
            <a:spLocks noChangeArrowheads="1"/>
          </p:cNvSpPr>
          <p:nvPr/>
        </p:nvSpPr>
        <p:spPr bwMode="auto">
          <a:xfrm>
            <a:off x="6842125" y="2667000"/>
            <a:ext cx="1920875" cy="1066800"/>
          </a:xfrm>
          <a:prstGeom prst="rect">
            <a:avLst/>
          </a:prstGeom>
          <a:noFill/>
          <a:ln w="9525">
            <a:noFill/>
            <a:miter lim="800000"/>
            <a:headEnd/>
            <a:tailEnd/>
          </a:ln>
        </p:spPr>
        <p:txBody>
          <a:bodyPr>
            <a:spAutoFit/>
          </a:bodyPr>
          <a:lstStyle/>
          <a:p>
            <a:r>
              <a:rPr lang="en-US" sz="3200" b="1">
                <a:solidFill>
                  <a:srgbClr val="0000FF"/>
                </a:solidFill>
                <a:latin typeface="Comic Sans MS" pitchFamily="66" charset="0"/>
              </a:rPr>
              <a:t>The Ti Plasmid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5423"/>
                                        </p:tgtEl>
                                        <p:attrNameLst>
                                          <p:attrName>style.visibility</p:attrName>
                                        </p:attrNameLst>
                                      </p:cBhvr>
                                      <p:to>
                                        <p:strVal val="visible"/>
                                      </p:to>
                                    </p:set>
                                    <p:anim calcmode="lin" valueType="num">
                                      <p:cBhvr>
                                        <p:cTn id="7" dur="500" fill="hold"/>
                                        <p:tgtEl>
                                          <p:spTgt spid="145423"/>
                                        </p:tgtEl>
                                        <p:attrNameLst>
                                          <p:attrName>ppt_w</p:attrName>
                                        </p:attrNameLst>
                                      </p:cBhvr>
                                      <p:tavLst>
                                        <p:tav tm="0">
                                          <p:val>
                                            <p:fltVal val="0"/>
                                          </p:val>
                                        </p:tav>
                                        <p:tav tm="100000">
                                          <p:val>
                                            <p:strVal val="#ppt_w"/>
                                          </p:val>
                                        </p:tav>
                                      </p:tavLst>
                                    </p:anim>
                                    <p:anim calcmode="lin" valueType="num">
                                      <p:cBhvr>
                                        <p:cTn id="8" dur="500" fill="hold"/>
                                        <p:tgtEl>
                                          <p:spTgt spid="1454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533400" y="381000"/>
            <a:ext cx="7696200" cy="5295900"/>
          </a:xfrm>
          <a:prstGeom prst="rect">
            <a:avLst/>
          </a:prstGeom>
          <a:noFill/>
          <a:ln w="9525">
            <a:noFill/>
            <a:miter lim="800000"/>
            <a:headEnd/>
            <a:tailEnd/>
          </a:ln>
        </p:spPr>
      </p:pic>
      <p:sp>
        <p:nvSpPr>
          <p:cNvPr id="47107" name="Rectangle 3"/>
          <p:cNvSpPr>
            <a:spLocks noChangeArrowheads="1"/>
          </p:cNvSpPr>
          <p:nvPr/>
        </p:nvSpPr>
        <p:spPr bwMode="auto">
          <a:xfrm>
            <a:off x="533400" y="5715000"/>
            <a:ext cx="7086600" cy="954088"/>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During infection, the Ti plasmid is integrated into the plant chromosomal DNA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914400" y="0"/>
            <a:ext cx="7086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pic>
        <p:nvPicPr>
          <p:cNvPr id="50179" name="Picture 1" descr="process of plant cloning technique"/>
          <p:cNvPicPr>
            <a:picLocks noChangeAspect="1" noChangeArrowheads="1"/>
          </p:cNvPicPr>
          <p:nvPr/>
        </p:nvPicPr>
        <p:blipFill>
          <a:blip r:embed="rId2" cstate="print"/>
          <a:srcRect l="928"/>
          <a:stretch>
            <a:fillRect/>
          </a:stretch>
        </p:blipFill>
        <p:spPr bwMode="auto">
          <a:xfrm>
            <a:off x="609600" y="63500"/>
            <a:ext cx="8064500" cy="679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European Federation of Biotechnology (EFB)</a:t>
            </a:r>
            <a:endParaRPr lang="en-US" dirty="0"/>
          </a:p>
        </p:txBody>
      </p:sp>
      <p:sp>
        <p:nvSpPr>
          <p:cNvPr id="3" name="Content Placeholder 2"/>
          <p:cNvSpPr>
            <a:spLocks noGrp="1"/>
          </p:cNvSpPr>
          <p:nvPr>
            <p:ph idx="1"/>
          </p:nvPr>
        </p:nvSpPr>
        <p:spPr/>
        <p:txBody>
          <a:bodyPr>
            <a:normAutofit/>
          </a:bodyPr>
          <a:lstStyle/>
          <a:p>
            <a:pPr algn="just"/>
            <a:r>
              <a:rPr lang="en-US" dirty="0" smtClean="0"/>
              <a:t>The European Federation of Biotechnology (EFB) has given a definition of biotechnology that encompasses both traditional view and modern molecular biotechnology.</a:t>
            </a:r>
          </a:p>
          <a:p>
            <a:pPr algn="just"/>
            <a:r>
              <a:rPr lang="en-US" dirty="0" smtClean="0"/>
              <a:t>The definition given by EFB is as follows:</a:t>
            </a:r>
          </a:p>
          <a:p>
            <a:pPr algn="just">
              <a:buNone/>
            </a:pPr>
            <a:r>
              <a:rPr lang="en-US" dirty="0" smtClean="0"/>
              <a:t>         ‘</a:t>
            </a:r>
            <a:r>
              <a:rPr lang="en-US" i="1" dirty="0" smtClean="0">
                <a:latin typeface="Aharoni" pitchFamily="2" charset="-79"/>
                <a:cs typeface="Aharoni" pitchFamily="2" charset="-79"/>
              </a:rPr>
              <a:t>The integration of natural science and organisms, cells, parts thereof, and molecular analogues for products and services</a:t>
            </a:r>
            <a:r>
              <a:rPr lang="en-US" dirty="0" smtClean="0"/>
              <a: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0070C0"/>
                </a:solidFill>
              </a:rPr>
              <a:t>Vectors for cloning genes in Animals</a:t>
            </a:r>
            <a:endParaRPr lang="en-US" dirty="0">
              <a:solidFill>
                <a:schemeClr val="tx2">
                  <a:satMod val="130000"/>
                </a:schemeClr>
              </a:solidFill>
            </a:endParaRPr>
          </a:p>
        </p:txBody>
      </p:sp>
      <p:sp>
        <p:nvSpPr>
          <p:cNvPr id="54275" name="Content Placeholder 2"/>
          <p:cNvSpPr>
            <a:spLocks noGrp="1"/>
          </p:cNvSpPr>
          <p:nvPr>
            <p:ph idx="1"/>
          </p:nvPr>
        </p:nvSpPr>
        <p:spPr>
          <a:xfrm>
            <a:off x="457200" y="1295400"/>
            <a:ext cx="8477250" cy="4953000"/>
          </a:xfrm>
        </p:spPr>
        <p:txBody>
          <a:bodyPr/>
          <a:lstStyle/>
          <a:p>
            <a:r>
              <a:rPr lang="en-US" smtClean="0"/>
              <a:t>Retroviruses in animals have the ability to transform the normal cells into cancerous cells.</a:t>
            </a:r>
          </a:p>
          <a:p>
            <a:r>
              <a:rPr lang="en-US" smtClean="0"/>
              <a:t>Retroviruses are disarmed and now used to deliver desirable genes into animal cells.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Competent Host ( Transformation with Recombinant DNA)</a:t>
            </a:r>
          </a:p>
        </p:txBody>
      </p:sp>
      <p:sp>
        <p:nvSpPr>
          <p:cNvPr id="3" name="Content Placeholder 2"/>
          <p:cNvSpPr>
            <a:spLocks noGrp="1"/>
          </p:cNvSpPr>
          <p:nvPr>
            <p:ph idx="1"/>
          </p:nvPr>
        </p:nvSpPr>
        <p:spPr/>
        <p:txBody>
          <a:bodyPr>
            <a:normAutofit/>
          </a:bodyPr>
          <a:lstStyle/>
          <a:p>
            <a:pPr algn="just"/>
            <a:r>
              <a:rPr lang="en-US" dirty="0" smtClean="0"/>
              <a:t>Since DNA is a hydrophilic molecule, it cannot pass through cell membranes.</a:t>
            </a:r>
            <a:endParaRPr lang="en-US" i="1" dirty="0" smtClean="0"/>
          </a:p>
          <a:p>
            <a:pPr algn="just"/>
            <a:r>
              <a:rPr lang="en-US" dirty="0" smtClean="0"/>
              <a:t>Bacterial cells must first be made ‘competent’ to take up DNA.</a:t>
            </a:r>
          </a:p>
          <a:p>
            <a:pPr algn="just"/>
            <a:r>
              <a:rPr lang="en-US" dirty="0" smtClean="0"/>
              <a:t> This is done by treating them with a specific concentration of a divalent </a:t>
            </a:r>
            <a:r>
              <a:rPr lang="en-US" dirty="0" err="1" smtClean="0"/>
              <a:t>cation</a:t>
            </a:r>
            <a:r>
              <a:rPr lang="en-US" dirty="0" smtClean="0"/>
              <a:t>, such as calcium, which increases the efficiency with which DNA enters the bacterium through pores in its cell wall.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a:bodyPr>
          <a:lstStyle/>
          <a:p>
            <a:pPr algn="just"/>
            <a:r>
              <a:rPr lang="en-US" dirty="0" smtClean="0"/>
              <a:t>Recombinant DNA can then be forced into such cells by incubating the cells with recombinant DNA on ice, followed by placing them briefly at 42</a:t>
            </a:r>
            <a:r>
              <a:rPr lang="en-US" baseline="30000" dirty="0" smtClean="0"/>
              <a:t>0</a:t>
            </a:r>
            <a:r>
              <a:rPr lang="en-US" dirty="0" smtClean="0"/>
              <a:t> C(heat shock), and</a:t>
            </a:r>
          </a:p>
          <a:p>
            <a:pPr algn="just"/>
            <a:r>
              <a:rPr lang="en-US" dirty="0" smtClean="0"/>
              <a:t> Then putting them back on ice.</a:t>
            </a:r>
          </a:p>
          <a:p>
            <a:pPr algn="just"/>
            <a:r>
              <a:rPr lang="en-US" dirty="0" smtClean="0"/>
              <a:t> This enables the bacteria to take up the recombinant DNA.</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7979" y="2275052"/>
            <a:ext cx="3467099" cy="32662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152400" y="0"/>
            <a:ext cx="8991600" cy="1219200"/>
          </a:xfrm>
        </p:spPr>
        <p:txBody>
          <a:bodyPr>
            <a:normAutofit fontScale="90000"/>
          </a:bodyPr>
          <a:lstStyle/>
          <a:p>
            <a:pPr algn="ctr"/>
            <a:r>
              <a:rPr lang="en-GB" dirty="0"/>
              <a:t>Recombinant DNA enters host cells in a variety of </a:t>
            </a:r>
            <a:r>
              <a:rPr lang="en-GB" dirty="0" smtClean="0"/>
              <a:t>ways</a:t>
            </a:r>
            <a:endParaRPr lang="en-GB" dirty="0"/>
          </a:p>
        </p:txBody>
      </p:sp>
      <p:sp>
        <p:nvSpPr>
          <p:cNvPr id="3" name="Content Placeholder 2"/>
          <p:cNvSpPr>
            <a:spLocks noGrp="1"/>
          </p:cNvSpPr>
          <p:nvPr>
            <p:ph idx="1"/>
          </p:nvPr>
        </p:nvSpPr>
        <p:spPr>
          <a:xfrm>
            <a:off x="522514" y="2946996"/>
            <a:ext cx="1981200" cy="1413536"/>
          </a:xfrm>
          <a:solidFill>
            <a:schemeClr val="accent4">
              <a:lumMod val="20000"/>
              <a:lumOff val="80000"/>
            </a:schemeClr>
          </a:solidFill>
          <a:ln w="25400">
            <a:solidFill>
              <a:schemeClr val="bg2">
                <a:lumMod val="50000"/>
              </a:schemeClr>
            </a:solidFill>
          </a:ln>
          <a:effectLst>
            <a:outerShdw blurRad="50800" dist="50800" dir="5400000" algn="ctr" rotWithShape="0">
              <a:srgbClr val="000000">
                <a:alpha val="97000"/>
              </a:srgbClr>
            </a:outerShdw>
          </a:effectLst>
        </p:spPr>
        <p:txBody>
          <a:bodyPr>
            <a:normAutofit fontScale="77500" lnSpcReduction="20000"/>
          </a:bodyPr>
          <a:lstStyle/>
          <a:p>
            <a:pPr marL="0" lvl="0" indent="0" algn="ctr">
              <a:buNone/>
            </a:pPr>
            <a:r>
              <a:rPr lang="en-GB" dirty="0" smtClean="0">
                <a:solidFill>
                  <a:srgbClr val="C00000"/>
                </a:solidFill>
              </a:rPr>
              <a:t>Chemically treating the cells by CaCl</a:t>
            </a:r>
            <a:r>
              <a:rPr lang="en-GB" baseline="-25000" dirty="0" smtClean="0">
                <a:solidFill>
                  <a:srgbClr val="C00000"/>
                </a:solidFill>
              </a:rPr>
              <a:t>2</a:t>
            </a:r>
          </a:p>
        </p:txBody>
      </p:sp>
      <p:cxnSp>
        <p:nvCxnSpPr>
          <p:cNvPr id="6" name="Straight Arrow Connector 5"/>
          <p:cNvCxnSpPr/>
          <p:nvPr/>
        </p:nvCxnSpPr>
        <p:spPr>
          <a:xfrm flipH="1" flipV="1">
            <a:off x="4344299" y="4978059"/>
            <a:ext cx="227703" cy="2754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4904693" y="2947988"/>
            <a:ext cx="1123950" cy="1323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Content Placeholder 2"/>
          <p:cNvSpPr txBox="1">
            <a:spLocks/>
          </p:cNvSpPr>
          <p:nvPr/>
        </p:nvSpPr>
        <p:spPr>
          <a:xfrm>
            <a:off x="533400" y="5279289"/>
            <a:ext cx="2988129" cy="685800"/>
          </a:xfrm>
          <a:prstGeom prst="rect">
            <a:avLst/>
          </a:prstGeom>
          <a:solidFill>
            <a:schemeClr val="accent4">
              <a:lumMod val="20000"/>
              <a:lumOff val="80000"/>
            </a:schemeClr>
          </a:solidFill>
          <a:ln w="25400">
            <a:solidFill>
              <a:schemeClr val="bg2">
                <a:lumMod val="50000"/>
              </a:schemeClr>
            </a:solidFill>
          </a:ln>
          <a:effectLst>
            <a:outerShdw blurRad="50800" dist="50800" dir="5400000" algn="ctr" rotWithShape="0">
              <a:srgbClr val="000000">
                <a:alpha val="97000"/>
              </a:srgbClr>
            </a:outerShdw>
          </a:effectLst>
        </p:spPr>
        <p:txBody>
          <a:bodyPr vert="horz" lIns="91440" tIns="45720" rIns="91440" bIns="45720" rtlCol="0">
            <a:normAutofit fontScale="925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smtClean="0">
                <a:solidFill>
                  <a:schemeClr val="bg2">
                    <a:lumMod val="50000"/>
                  </a:schemeClr>
                </a:solidFill>
              </a:rPr>
              <a:t>Electroporation </a:t>
            </a:r>
            <a:r>
              <a:rPr lang="en-GB" dirty="0" smtClean="0"/>
              <a:t> </a:t>
            </a:r>
            <a:endParaRPr lang="ga-IE" dirty="0" smtClean="0"/>
          </a:p>
        </p:txBody>
      </p:sp>
      <p:sp>
        <p:nvSpPr>
          <p:cNvPr id="11" name="Content Placeholder 2"/>
          <p:cNvSpPr txBox="1">
            <a:spLocks/>
          </p:cNvSpPr>
          <p:nvPr/>
        </p:nvSpPr>
        <p:spPr>
          <a:xfrm>
            <a:off x="5825990" y="3653764"/>
            <a:ext cx="2914381" cy="1036374"/>
          </a:xfrm>
          <a:prstGeom prst="rect">
            <a:avLst/>
          </a:prstGeom>
          <a:solidFill>
            <a:schemeClr val="accent4">
              <a:lumMod val="20000"/>
              <a:lumOff val="80000"/>
            </a:schemeClr>
          </a:solidFill>
          <a:ln w="25400">
            <a:solidFill>
              <a:schemeClr val="bg2">
                <a:lumMod val="50000"/>
              </a:schemeClr>
            </a:solidFill>
          </a:ln>
          <a:effectLst>
            <a:outerShdw blurRad="50800" dist="50800" dir="5400000" algn="ctr" rotWithShape="0">
              <a:srgbClr val="000000">
                <a:alpha val="97000"/>
              </a:srgbClr>
            </a:outerShdw>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dirty="0" err="1"/>
              <a:t>M</a:t>
            </a:r>
            <a:r>
              <a:rPr lang="en-GB" dirty="0" err="1" smtClean="0"/>
              <a:t>icroprojection</a:t>
            </a:r>
            <a:endParaRPr lang="en-GB" dirty="0" smtClean="0"/>
          </a:p>
          <a:p>
            <a:pPr marL="0" indent="0">
              <a:buFont typeface="Wingdings" pitchFamily="2" charset="2"/>
              <a:buNone/>
            </a:pPr>
            <a:r>
              <a:rPr lang="en-GB" dirty="0" smtClean="0"/>
              <a:t>     (</a:t>
            </a:r>
            <a:r>
              <a:rPr lang="en-GB" dirty="0" err="1" smtClean="0"/>
              <a:t>biolistics</a:t>
            </a:r>
            <a:r>
              <a:rPr lang="en-GB" dirty="0" smtClean="0"/>
              <a:t>)</a:t>
            </a:r>
            <a:endParaRPr lang="ga-IE" dirty="0" smtClean="0"/>
          </a:p>
        </p:txBody>
      </p:sp>
      <p:sp>
        <p:nvSpPr>
          <p:cNvPr id="12" name="Content Placeholder 2"/>
          <p:cNvSpPr txBox="1">
            <a:spLocks/>
          </p:cNvSpPr>
          <p:nvPr/>
        </p:nvSpPr>
        <p:spPr>
          <a:xfrm>
            <a:off x="3835987" y="1651978"/>
            <a:ext cx="2838181" cy="639323"/>
          </a:xfrm>
          <a:prstGeom prst="rect">
            <a:avLst/>
          </a:prstGeom>
          <a:solidFill>
            <a:schemeClr val="accent4">
              <a:lumMod val="20000"/>
              <a:lumOff val="80000"/>
            </a:schemeClr>
          </a:solidFill>
          <a:ln w="25400">
            <a:solidFill>
              <a:schemeClr val="bg2">
                <a:lumMod val="50000"/>
              </a:schemeClr>
            </a:solidFill>
          </a:ln>
          <a:effectLst>
            <a:outerShdw blurRad="50800" dist="50800" dir="5400000" algn="ctr" rotWithShape="0">
              <a:srgbClr val="000000">
                <a:alpha val="97000"/>
              </a:srgb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9263" indent="-449263">
              <a:buFont typeface="Wingdings" pitchFamily="2" charset="2"/>
              <a:buNone/>
              <a:tabLst>
                <a:tab pos="449263" algn="l"/>
              </a:tabLst>
            </a:pPr>
            <a:r>
              <a:rPr lang="en-GB" dirty="0" smtClean="0">
                <a:solidFill>
                  <a:srgbClr val="7030A0"/>
                </a:solidFill>
              </a:rPr>
              <a:t>Microinjection</a:t>
            </a:r>
            <a:endParaRPr lang="en-GB" dirty="0">
              <a:solidFill>
                <a:srgbClr val="7030A0"/>
              </a:solidFill>
            </a:endParaRPr>
          </a:p>
        </p:txBody>
      </p:sp>
      <p:sp>
        <p:nvSpPr>
          <p:cNvPr id="15" name="Content Placeholder 2"/>
          <p:cNvSpPr txBox="1">
            <a:spLocks/>
          </p:cNvSpPr>
          <p:nvPr/>
        </p:nvSpPr>
        <p:spPr>
          <a:xfrm>
            <a:off x="591911" y="1559859"/>
            <a:ext cx="2392136" cy="1107141"/>
          </a:xfrm>
          <a:prstGeom prst="rect">
            <a:avLst/>
          </a:prstGeom>
          <a:solidFill>
            <a:schemeClr val="accent4">
              <a:lumMod val="20000"/>
              <a:lumOff val="80000"/>
            </a:schemeClr>
          </a:solidFill>
          <a:ln w="25400">
            <a:solidFill>
              <a:schemeClr val="bg2">
                <a:lumMod val="50000"/>
              </a:schemeClr>
            </a:solidFill>
          </a:ln>
          <a:effectLst>
            <a:outerShdw blurRad="50800" dist="50800" dir="5400000" algn="ctr" rotWithShape="0">
              <a:srgbClr val="000000">
                <a:alpha val="97000"/>
              </a:srgbClr>
            </a:outerShdw>
          </a:effectLst>
        </p:spPr>
        <p:txBody>
          <a:bodyPr vert="horz" lIns="91440" tIns="45720" rIns="91440" bIns="45720" rtlCol="0">
            <a:normAutofit/>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9263" indent="-449263" algn="ctr">
              <a:spcBef>
                <a:spcPts val="0"/>
              </a:spcBef>
              <a:buFont typeface="Wingdings" pitchFamily="2" charset="2"/>
              <a:buNone/>
              <a:tabLst>
                <a:tab pos="449263" algn="l"/>
              </a:tabLst>
            </a:pPr>
            <a:r>
              <a:rPr lang="en-GB" dirty="0" smtClean="0">
                <a:solidFill>
                  <a:srgbClr val="7030A0"/>
                </a:solidFill>
              </a:rPr>
              <a:t>Viral </a:t>
            </a:r>
          </a:p>
          <a:p>
            <a:pPr marL="449263" indent="-449263" algn="ctr">
              <a:spcBef>
                <a:spcPts val="0"/>
              </a:spcBef>
              <a:buFont typeface="Wingdings" pitchFamily="2" charset="2"/>
              <a:buNone/>
              <a:tabLst>
                <a:tab pos="449263" algn="l"/>
              </a:tabLst>
            </a:pPr>
            <a:r>
              <a:rPr lang="en-GB" dirty="0" smtClean="0">
                <a:solidFill>
                  <a:srgbClr val="7030A0"/>
                </a:solidFill>
              </a:rPr>
              <a:t>transfection</a:t>
            </a:r>
            <a:endParaRPr lang="en-GB" dirty="0">
              <a:solidFill>
                <a:srgbClr val="7030A0"/>
              </a:solidFill>
            </a:endParaRPr>
          </a:p>
        </p:txBody>
      </p:sp>
    </p:spTree>
    <p:extLst>
      <p:ext uri="{BB962C8B-B14F-4D97-AF65-F5344CB8AC3E}">
        <p14:creationId xmlns:p14="http://schemas.microsoft.com/office/powerpoint/2010/main" xmlns="" val="10792686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8" name="Picture 6"/>
          <p:cNvPicPr>
            <a:picLocks noChangeAspect="1" noChangeArrowheads="1"/>
          </p:cNvPicPr>
          <p:nvPr/>
        </p:nvPicPr>
        <p:blipFill>
          <a:blip r:embed="rId3" cstate="print"/>
          <a:srcRect/>
          <a:stretch>
            <a:fillRect/>
          </a:stretch>
        </p:blipFill>
        <p:spPr bwMode="auto">
          <a:xfrm>
            <a:off x="1143000" y="1828800"/>
            <a:ext cx="5857875" cy="4705350"/>
          </a:xfrm>
          <a:prstGeom prst="rect">
            <a:avLst/>
          </a:prstGeom>
          <a:noFill/>
          <a:ln w="9525">
            <a:noFill/>
            <a:miter lim="800000"/>
            <a:headEnd/>
            <a:tailEnd/>
          </a:ln>
        </p:spPr>
      </p:pic>
      <p:sp>
        <p:nvSpPr>
          <p:cNvPr id="15" name="TextBox 14"/>
          <p:cNvSpPr txBox="1"/>
          <p:nvPr/>
        </p:nvSpPr>
        <p:spPr>
          <a:xfrm>
            <a:off x="1905000" y="1752600"/>
            <a:ext cx="2362200" cy="830997"/>
          </a:xfrm>
          <a:prstGeom prst="rect">
            <a:avLst/>
          </a:prstGeom>
          <a:solidFill>
            <a:schemeClr val="accent6">
              <a:lumMod val="75000"/>
            </a:schemeClr>
          </a:solidFill>
        </p:spPr>
        <p:txBody>
          <a:bodyPr wrap="square" rtlCol="0">
            <a:spAutoFit/>
          </a:bodyPr>
          <a:lstStyle/>
          <a:p>
            <a:r>
              <a:rPr lang="en-GB" sz="2400" b="1" dirty="0" smtClean="0">
                <a:solidFill>
                  <a:schemeClr val="bg1"/>
                </a:solidFill>
              </a:rPr>
              <a:t>Artificial transformation</a:t>
            </a:r>
            <a:endParaRPr lang="en-US" sz="2400" b="1" dirty="0">
              <a:solidFill>
                <a:schemeClr val="bg1"/>
              </a:solidFill>
            </a:endParaRPr>
          </a:p>
        </p:txBody>
      </p:sp>
      <p:sp>
        <p:nvSpPr>
          <p:cNvPr id="16" name="TextBox 15"/>
          <p:cNvSpPr txBox="1"/>
          <p:nvPr/>
        </p:nvSpPr>
        <p:spPr>
          <a:xfrm>
            <a:off x="1295400" y="2819400"/>
            <a:ext cx="1371600" cy="369332"/>
          </a:xfrm>
          <a:prstGeom prst="rect">
            <a:avLst/>
          </a:prstGeom>
          <a:noFill/>
        </p:spPr>
        <p:txBody>
          <a:bodyPr wrap="square" rtlCol="0">
            <a:spAutoFit/>
          </a:bodyPr>
          <a:lstStyle/>
          <a:p>
            <a:r>
              <a:rPr lang="en-GB" b="1" dirty="0" smtClean="0"/>
              <a:t>Bacterium</a:t>
            </a:r>
            <a:endParaRPr lang="en-US" b="1" dirty="0"/>
          </a:p>
        </p:txBody>
      </p:sp>
      <p:sp>
        <p:nvSpPr>
          <p:cNvPr id="17" name="TextBox 16"/>
          <p:cNvSpPr txBox="1"/>
          <p:nvPr/>
        </p:nvSpPr>
        <p:spPr>
          <a:xfrm>
            <a:off x="6934200" y="5410200"/>
            <a:ext cx="1752600" cy="646331"/>
          </a:xfrm>
          <a:prstGeom prst="rect">
            <a:avLst/>
          </a:prstGeom>
          <a:noFill/>
        </p:spPr>
        <p:txBody>
          <a:bodyPr wrap="square" rtlCol="0">
            <a:spAutoFit/>
          </a:bodyPr>
          <a:lstStyle/>
          <a:p>
            <a:pPr marL="268288" indent="-268288">
              <a:tabLst>
                <a:tab pos="268288" algn="l"/>
              </a:tabLst>
            </a:pPr>
            <a:r>
              <a:rPr lang="en-GB" b="1" dirty="0" smtClean="0"/>
              <a:t>4. ‘Transformed’ bacterium</a:t>
            </a:r>
            <a:endParaRPr lang="en-US" b="1" dirty="0"/>
          </a:p>
        </p:txBody>
      </p:sp>
      <p:sp>
        <p:nvSpPr>
          <p:cNvPr id="18" name="TextBox 17"/>
          <p:cNvSpPr txBox="1"/>
          <p:nvPr/>
        </p:nvSpPr>
        <p:spPr>
          <a:xfrm>
            <a:off x="6629400" y="3276600"/>
            <a:ext cx="2209800" cy="646331"/>
          </a:xfrm>
          <a:prstGeom prst="rect">
            <a:avLst/>
          </a:prstGeom>
          <a:noFill/>
        </p:spPr>
        <p:txBody>
          <a:bodyPr wrap="square" rtlCol="0">
            <a:spAutoFit/>
          </a:bodyPr>
          <a:lstStyle/>
          <a:p>
            <a:pPr marL="357188" indent="-357188">
              <a:tabLst>
                <a:tab pos="357188" algn="l"/>
              </a:tabLst>
            </a:pPr>
            <a:r>
              <a:rPr lang="en-GB" b="1" dirty="0" smtClean="0"/>
              <a:t>2. 	Add recombinant DNA</a:t>
            </a:r>
            <a:endParaRPr lang="en-US" b="1" dirty="0"/>
          </a:p>
        </p:txBody>
      </p:sp>
      <p:sp>
        <p:nvSpPr>
          <p:cNvPr id="19" name="TextBox 18"/>
          <p:cNvSpPr txBox="1"/>
          <p:nvPr/>
        </p:nvSpPr>
        <p:spPr>
          <a:xfrm>
            <a:off x="2743200" y="3124200"/>
            <a:ext cx="2209800" cy="369332"/>
          </a:xfrm>
          <a:prstGeom prst="rect">
            <a:avLst/>
          </a:prstGeom>
          <a:noFill/>
        </p:spPr>
        <p:txBody>
          <a:bodyPr wrap="square" rtlCol="0">
            <a:spAutoFit/>
          </a:bodyPr>
          <a:lstStyle/>
          <a:p>
            <a:r>
              <a:rPr lang="en-GB" b="1" dirty="0" smtClean="0"/>
              <a:t>1. CaCl</a:t>
            </a:r>
            <a:r>
              <a:rPr lang="en-GB" b="1" baseline="-25000" dirty="0" smtClean="0"/>
              <a:t>2</a:t>
            </a:r>
            <a:r>
              <a:rPr lang="en-GB" b="1" dirty="0" smtClean="0"/>
              <a:t> treatment </a:t>
            </a:r>
            <a:endParaRPr lang="en-US" b="1" dirty="0"/>
          </a:p>
        </p:txBody>
      </p:sp>
      <p:cxnSp>
        <p:nvCxnSpPr>
          <p:cNvPr id="22" name="Straight Arrow Connector 21"/>
          <p:cNvCxnSpPr/>
          <p:nvPr/>
        </p:nvCxnSpPr>
        <p:spPr>
          <a:xfrm>
            <a:off x="6324600" y="4191000"/>
            <a:ext cx="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267200" y="5867400"/>
            <a:ext cx="1066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743200" y="3581400"/>
            <a:ext cx="1828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743200" y="3657600"/>
            <a:ext cx="1905000" cy="646331"/>
          </a:xfrm>
          <a:prstGeom prst="rect">
            <a:avLst/>
          </a:prstGeom>
          <a:noFill/>
        </p:spPr>
        <p:txBody>
          <a:bodyPr wrap="square" rtlCol="0">
            <a:spAutoFit/>
          </a:bodyPr>
          <a:lstStyle/>
          <a:p>
            <a:r>
              <a:rPr lang="en-GB" b="1" dirty="0" smtClean="0"/>
              <a:t>to </a:t>
            </a:r>
            <a:r>
              <a:rPr lang="en-GB" b="1" dirty="0" err="1" smtClean="0"/>
              <a:t>permeabilise</a:t>
            </a:r>
            <a:r>
              <a:rPr lang="en-GB" b="1" dirty="0" smtClean="0"/>
              <a:t> cell</a:t>
            </a:r>
            <a:endParaRPr lang="en-US" b="1" dirty="0"/>
          </a:p>
        </p:txBody>
      </p:sp>
      <p:sp>
        <p:nvSpPr>
          <p:cNvPr id="30" name="TextBox 29"/>
          <p:cNvSpPr txBox="1"/>
          <p:nvPr/>
        </p:nvSpPr>
        <p:spPr>
          <a:xfrm>
            <a:off x="304800" y="5181600"/>
            <a:ext cx="1371600" cy="646331"/>
          </a:xfrm>
          <a:prstGeom prst="rect">
            <a:avLst/>
          </a:prstGeom>
          <a:noFill/>
        </p:spPr>
        <p:txBody>
          <a:bodyPr wrap="square" rtlCol="0">
            <a:spAutoFit/>
          </a:bodyPr>
          <a:lstStyle/>
          <a:p>
            <a:r>
              <a:rPr lang="en-GB" b="1" dirty="0" smtClean="0"/>
              <a:t>5. Bacteria are cultured</a:t>
            </a:r>
            <a:endParaRPr lang="en-US" b="1" dirty="0"/>
          </a:p>
        </p:txBody>
      </p:sp>
      <p:sp>
        <p:nvSpPr>
          <p:cNvPr id="14" name="Title 1"/>
          <p:cNvSpPr>
            <a:spLocks noGrp="1"/>
          </p:cNvSpPr>
          <p:nvPr>
            <p:ph type="title"/>
          </p:nvPr>
        </p:nvSpPr>
        <p:spPr>
          <a:xfrm>
            <a:off x="152400" y="0"/>
            <a:ext cx="8991600" cy="1295400"/>
          </a:xfrm>
        </p:spPr>
        <p:txBody>
          <a:bodyPr>
            <a:normAutofit fontScale="90000"/>
          </a:bodyPr>
          <a:lstStyle/>
          <a:p>
            <a:pPr marL="0" lvl="0">
              <a:spcBef>
                <a:spcPct val="20000"/>
              </a:spcBef>
              <a:defRPr/>
            </a:pPr>
            <a:r>
              <a:rPr lang="en-GB" dirty="0"/>
              <a:t>1. </a:t>
            </a:r>
            <a:r>
              <a:rPr lang="en-GB" u="sng" dirty="0">
                <a:solidFill>
                  <a:srgbClr val="C00000"/>
                </a:solidFill>
              </a:rPr>
              <a:t>Calcium chloride</a:t>
            </a:r>
            <a:r>
              <a:rPr lang="en-GB" dirty="0">
                <a:solidFill>
                  <a:srgbClr val="C00000"/>
                </a:solidFill>
              </a:rPr>
              <a:t> </a:t>
            </a:r>
            <a:r>
              <a:rPr lang="en-GB" dirty="0"/>
              <a:t>is added to make host cells competent to take DNA</a:t>
            </a:r>
            <a:endParaRPr lang="en-US" dirty="0"/>
          </a:p>
        </p:txBody>
      </p:sp>
    </p:spTree>
    <p:extLst>
      <p:ext uri="{BB962C8B-B14F-4D97-AF65-F5344CB8AC3E}">
        <p14:creationId xmlns:p14="http://schemas.microsoft.com/office/powerpoint/2010/main" xmlns="" val="32673864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2514600"/>
            <a:ext cx="3607312" cy="416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9091" name="Rectangle 3"/>
          <p:cNvSpPr>
            <a:spLocks noGrp="1" noChangeArrowheads="1"/>
          </p:cNvSpPr>
          <p:nvPr>
            <p:ph type="title"/>
          </p:nvPr>
        </p:nvSpPr>
        <p:spPr>
          <a:xfrm>
            <a:off x="228600" y="29617"/>
            <a:ext cx="8763000" cy="784830"/>
          </a:xfrm>
        </p:spPr>
        <p:txBody>
          <a:bodyPr>
            <a:spAutoFit/>
          </a:bodyPr>
          <a:lstStyle/>
          <a:p>
            <a:r>
              <a:rPr lang="en-GB" dirty="0" err="1" smtClean="0"/>
              <a:t>Microprojection</a:t>
            </a:r>
            <a:r>
              <a:rPr lang="en-GB" dirty="0" smtClean="0"/>
              <a:t> (</a:t>
            </a:r>
            <a:r>
              <a:rPr lang="en-GB" dirty="0" err="1" smtClean="0"/>
              <a:t>Biolistics</a:t>
            </a:r>
            <a:r>
              <a:rPr lang="en-GB" dirty="0" smtClean="0"/>
              <a:t>) </a:t>
            </a:r>
            <a:endParaRPr lang="en-US" dirty="0"/>
          </a:p>
        </p:txBody>
      </p:sp>
      <p:sp>
        <p:nvSpPr>
          <p:cNvPr id="89090" name="Rectangle 2"/>
          <p:cNvSpPr>
            <a:spLocks noGrp="1" noChangeArrowheads="1"/>
          </p:cNvSpPr>
          <p:nvPr>
            <p:ph idx="1"/>
          </p:nvPr>
        </p:nvSpPr>
        <p:spPr>
          <a:xfrm>
            <a:off x="838200" y="1361182"/>
            <a:ext cx="7848600" cy="1123384"/>
          </a:xfrm>
        </p:spPr>
        <p:txBody>
          <a:bodyPr wrap="square">
            <a:spAutoFit/>
          </a:bodyPr>
          <a:lstStyle/>
          <a:p>
            <a:r>
              <a:rPr lang="en-GB" dirty="0" smtClean="0"/>
              <a:t>Involves shooting tiny, high-velocity particles of tungsten, coated with the DNA</a:t>
            </a:r>
            <a:endParaRPr lang="en-US" dirty="0"/>
          </a:p>
        </p:txBody>
      </p:sp>
      <p:sp>
        <p:nvSpPr>
          <p:cNvPr id="7" name="TextBox 6"/>
          <p:cNvSpPr txBox="1"/>
          <p:nvPr/>
        </p:nvSpPr>
        <p:spPr>
          <a:xfrm>
            <a:off x="1524000" y="3810000"/>
            <a:ext cx="2438400" cy="584775"/>
          </a:xfrm>
          <a:prstGeom prst="rect">
            <a:avLst/>
          </a:prstGeom>
          <a:noFill/>
        </p:spPr>
        <p:txBody>
          <a:bodyPr wrap="square" rtlCol="0">
            <a:spAutoFit/>
          </a:bodyPr>
          <a:lstStyle/>
          <a:p>
            <a:r>
              <a:rPr lang="en-GB" sz="3200" b="1" dirty="0" smtClean="0"/>
              <a:t>Gene gun</a:t>
            </a:r>
            <a:endParaRPr lang="en-US" sz="3200" b="1" dirty="0"/>
          </a:p>
        </p:txBody>
      </p:sp>
      <p:pic>
        <p:nvPicPr>
          <p:cNvPr id="111618" name="Picture 2" descr="http://4.bp.blogspot.com/_CDIj-5Jol4w/R8MUUMS-8GI/AAAAAAAAAA8/WDyL19q6xiw/s200/genegun+2.jpg"/>
          <p:cNvPicPr>
            <a:picLocks noChangeAspect="1" noChangeArrowheads="1"/>
          </p:cNvPicPr>
          <p:nvPr/>
        </p:nvPicPr>
        <p:blipFill>
          <a:blip r:embed="rId4" cstate="print"/>
          <a:srcRect/>
          <a:stretch>
            <a:fillRect/>
          </a:stretch>
        </p:blipFill>
        <p:spPr bwMode="auto">
          <a:xfrm>
            <a:off x="533400" y="2727960"/>
            <a:ext cx="4267200" cy="3755136"/>
          </a:xfrm>
          <a:prstGeom prst="rect">
            <a:avLst/>
          </a:prstGeom>
          <a:noFill/>
        </p:spPr>
      </p:pic>
      <p:sp>
        <p:nvSpPr>
          <p:cNvPr id="10" name="TextBox 9"/>
          <p:cNvSpPr txBox="1"/>
          <p:nvPr/>
        </p:nvSpPr>
        <p:spPr>
          <a:xfrm>
            <a:off x="4800600" y="5548880"/>
            <a:ext cx="1752600" cy="923330"/>
          </a:xfrm>
          <a:prstGeom prst="rect">
            <a:avLst/>
          </a:prstGeom>
          <a:solidFill>
            <a:schemeClr val="bg1"/>
          </a:solidFill>
        </p:spPr>
        <p:txBody>
          <a:bodyPr wrap="square" rtlCol="0">
            <a:spAutoFit/>
          </a:bodyPr>
          <a:lstStyle/>
          <a:p>
            <a:pPr algn="ctr"/>
            <a:r>
              <a:rPr lang="en-GB" b="1" dirty="0" smtClean="0"/>
              <a:t>Gene becomes part of the cell DNA</a:t>
            </a:r>
            <a:endParaRPr lang="en-US" b="1" dirty="0"/>
          </a:p>
        </p:txBody>
      </p:sp>
      <p:sp>
        <p:nvSpPr>
          <p:cNvPr id="11" name="TextBox 10"/>
          <p:cNvSpPr txBox="1"/>
          <p:nvPr/>
        </p:nvSpPr>
        <p:spPr>
          <a:xfrm>
            <a:off x="7054455" y="3004809"/>
            <a:ext cx="1905000" cy="646331"/>
          </a:xfrm>
          <a:prstGeom prst="rect">
            <a:avLst/>
          </a:prstGeom>
          <a:noFill/>
        </p:spPr>
        <p:txBody>
          <a:bodyPr wrap="square" rtlCol="0">
            <a:spAutoFit/>
          </a:bodyPr>
          <a:lstStyle/>
          <a:p>
            <a:pPr algn="ctr"/>
            <a:r>
              <a:rPr lang="en-GB" b="1" dirty="0" smtClean="0"/>
              <a:t>Bullet coated</a:t>
            </a:r>
          </a:p>
          <a:p>
            <a:pPr algn="ctr"/>
            <a:r>
              <a:rPr lang="en-GB" b="1" dirty="0" smtClean="0"/>
              <a:t> with DNA</a:t>
            </a:r>
            <a:endParaRPr lang="en-US" b="1" dirty="0"/>
          </a:p>
        </p:txBody>
      </p:sp>
      <p:sp>
        <p:nvSpPr>
          <p:cNvPr id="12" name="TextBox 11"/>
          <p:cNvSpPr txBox="1"/>
          <p:nvPr/>
        </p:nvSpPr>
        <p:spPr>
          <a:xfrm>
            <a:off x="2151743" y="3004809"/>
            <a:ext cx="1752600" cy="523220"/>
          </a:xfrm>
          <a:prstGeom prst="rect">
            <a:avLst/>
          </a:prstGeom>
          <a:noFill/>
        </p:spPr>
        <p:txBody>
          <a:bodyPr wrap="square" rtlCol="0">
            <a:spAutoFit/>
          </a:bodyPr>
          <a:lstStyle/>
          <a:p>
            <a:r>
              <a:rPr lang="en-GB" sz="2800" b="1" dirty="0" smtClean="0">
                <a:solidFill>
                  <a:schemeClr val="accent1">
                    <a:lumMod val="60000"/>
                    <a:lumOff val="40000"/>
                  </a:schemeClr>
                </a:solidFill>
                <a:effectLst>
                  <a:outerShdw blurRad="38100" dist="38100" dir="2700000" algn="tl">
                    <a:srgbClr val="000000">
                      <a:alpha val="43137"/>
                    </a:srgbClr>
                  </a:outerShdw>
                </a:effectLst>
              </a:rPr>
              <a:t>Gene gun</a:t>
            </a:r>
            <a:endParaRPr lang="en-US" sz="2800" b="1" dirty="0">
              <a:solidFill>
                <a:schemeClr val="accent1">
                  <a:lumMod val="60000"/>
                  <a:lumOff val="40000"/>
                </a:schemeClr>
              </a:solidFill>
              <a:effectLst>
                <a:outerShdw blurRad="38100" dist="38100" dir="2700000" algn="tl">
                  <a:srgbClr val="000000">
                    <a:alpha val="43137"/>
                  </a:srgbClr>
                </a:outerShdw>
              </a:effectLst>
            </a:endParaRPr>
          </a:p>
        </p:txBody>
      </p:sp>
      <p:sp>
        <p:nvSpPr>
          <p:cNvPr id="16" name="Down Arrow 15"/>
          <p:cNvSpPr/>
          <p:nvPr/>
        </p:nvSpPr>
        <p:spPr>
          <a:xfrm>
            <a:off x="7561914" y="4917948"/>
            <a:ext cx="354839" cy="769729"/>
          </a:xfrm>
          <a:prstGeom prst="downArrow">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343365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3" name="Picture 5"/>
          <p:cNvPicPr>
            <a:picLocks noChangeAspect="1" noChangeArrowheads="1"/>
          </p:cNvPicPr>
          <p:nvPr/>
        </p:nvPicPr>
        <p:blipFill>
          <a:blip r:embed="rId3" cstate="print"/>
          <a:srcRect b="3583"/>
          <a:stretch>
            <a:fillRect/>
          </a:stretch>
        </p:blipFill>
        <p:spPr bwMode="auto">
          <a:xfrm>
            <a:off x="2743200" y="228600"/>
            <a:ext cx="6172200" cy="6487910"/>
          </a:xfrm>
          <a:prstGeom prst="rect">
            <a:avLst/>
          </a:prstGeom>
          <a:noFill/>
        </p:spPr>
      </p:pic>
      <p:sp>
        <p:nvSpPr>
          <p:cNvPr id="7" name="TextBox 6"/>
          <p:cNvSpPr txBox="1"/>
          <p:nvPr/>
        </p:nvSpPr>
        <p:spPr>
          <a:xfrm>
            <a:off x="609600" y="2133600"/>
            <a:ext cx="2438400" cy="584775"/>
          </a:xfrm>
          <a:prstGeom prst="rect">
            <a:avLst/>
          </a:prstGeom>
          <a:noFill/>
        </p:spPr>
        <p:txBody>
          <a:bodyPr wrap="square" rtlCol="0">
            <a:spAutoFit/>
          </a:bodyPr>
          <a:lstStyle/>
          <a:p>
            <a:r>
              <a:rPr lang="en-GB" sz="3200" b="1" dirty="0" smtClean="0"/>
              <a:t>Gene gun</a:t>
            </a:r>
            <a:endParaRPr lang="en-US" sz="3200" b="1" dirty="0"/>
          </a:p>
        </p:txBody>
      </p:sp>
    </p:spTree>
    <p:extLst>
      <p:ext uri="{BB962C8B-B14F-4D97-AF65-F5344CB8AC3E}">
        <p14:creationId xmlns:p14="http://schemas.microsoft.com/office/powerpoint/2010/main" xmlns="" val="30510350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a:xfrm>
            <a:off x="228600" y="29617"/>
            <a:ext cx="8763000" cy="784830"/>
          </a:xfrm>
        </p:spPr>
        <p:txBody>
          <a:bodyPr>
            <a:spAutoFit/>
          </a:bodyPr>
          <a:lstStyle/>
          <a:p>
            <a:r>
              <a:rPr lang="en-US" dirty="0" smtClean="0"/>
              <a:t> Microinjection</a:t>
            </a:r>
            <a:endParaRPr lang="en-US" dirty="0"/>
          </a:p>
        </p:txBody>
      </p:sp>
      <p:sp>
        <p:nvSpPr>
          <p:cNvPr id="89090" name="Rectangle 2"/>
          <p:cNvSpPr>
            <a:spLocks noGrp="1" noChangeArrowheads="1"/>
          </p:cNvSpPr>
          <p:nvPr>
            <p:ph idx="1"/>
          </p:nvPr>
        </p:nvSpPr>
        <p:spPr>
          <a:xfrm>
            <a:off x="838200" y="1361182"/>
            <a:ext cx="7848600" cy="1123384"/>
          </a:xfrm>
        </p:spPr>
        <p:txBody>
          <a:bodyPr wrap="square">
            <a:spAutoFit/>
          </a:bodyPr>
          <a:lstStyle/>
          <a:p>
            <a:r>
              <a:rPr lang="en-GB" dirty="0" smtClean="0"/>
              <a:t>More labour intensive as each cell is treated individually</a:t>
            </a:r>
            <a:endParaRPr lang="en-US" dirty="0"/>
          </a:p>
        </p:txBody>
      </p:sp>
      <p:pic>
        <p:nvPicPr>
          <p:cNvPr id="5" name="Picture 11" descr="13_15Figure-L.jpg                                              0029F49AMacintosh HD                   ABA78158:"/>
          <p:cNvPicPr>
            <a:picLocks noChangeAspect="1" noChangeArrowheads="1"/>
          </p:cNvPicPr>
          <p:nvPr/>
        </p:nvPicPr>
        <p:blipFill>
          <a:blip r:embed="rId3" cstate="print"/>
          <a:srcRect b="6097"/>
          <a:stretch>
            <a:fillRect/>
          </a:stretch>
        </p:blipFill>
        <p:spPr bwMode="auto">
          <a:xfrm>
            <a:off x="1669720" y="2514600"/>
            <a:ext cx="6417005" cy="4101972"/>
          </a:xfrm>
          <a:prstGeom prst="rect">
            <a:avLst/>
          </a:prstGeom>
          <a:noFill/>
          <a:ln w="9525">
            <a:noFill/>
            <a:miter lim="800000"/>
            <a:headEnd/>
            <a:tailEnd/>
          </a:ln>
        </p:spPr>
      </p:pic>
    </p:spTree>
    <p:extLst>
      <p:ext uri="{BB962C8B-B14F-4D97-AF65-F5344CB8AC3E}">
        <p14:creationId xmlns:p14="http://schemas.microsoft.com/office/powerpoint/2010/main" xmlns="" val="21466666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Polymerase Chain Reaction</a:t>
            </a: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The origins of PCR are usually attributed to </a:t>
            </a:r>
            <a:r>
              <a:rPr lang="en-IN" b="1" dirty="0" err="1" smtClean="0"/>
              <a:t>Kary</a:t>
            </a:r>
            <a:r>
              <a:rPr lang="en-IN" b="1" dirty="0" smtClean="0"/>
              <a:t> Mullis</a:t>
            </a:r>
            <a:r>
              <a:rPr lang="en-IN" dirty="0" smtClean="0"/>
              <a:t>, a technician at the </a:t>
            </a:r>
            <a:r>
              <a:rPr lang="en-IN" dirty="0" err="1" smtClean="0"/>
              <a:t>Cetus</a:t>
            </a:r>
            <a:r>
              <a:rPr lang="en-IN" dirty="0" smtClean="0"/>
              <a:t> Corporation, assigned to improve the synthesis of </a:t>
            </a:r>
            <a:r>
              <a:rPr lang="en-IN" dirty="0" err="1" smtClean="0"/>
              <a:t>oligonucleotides</a:t>
            </a:r>
            <a:r>
              <a:rPr lang="en-IN" dirty="0" smtClean="0"/>
              <a:t>. </a:t>
            </a:r>
          </a:p>
          <a:p>
            <a:pPr algn="just"/>
            <a:r>
              <a:rPr lang="en-IN" dirty="0" smtClean="0"/>
              <a:t>He relates that he envisioned the concept PCR while on a camping trip with his girlfriend as part of his 1969 Nobel Prize lecture.</a:t>
            </a:r>
          </a:p>
          <a:p>
            <a:pPr algn="just"/>
            <a:r>
              <a:rPr lang="en-US" dirty="0" smtClean="0"/>
              <a:t>PCR was </a:t>
            </a:r>
            <a:r>
              <a:rPr lang="en-US" b="1" dirty="0" smtClean="0"/>
              <a:t>invented in</a:t>
            </a:r>
            <a:r>
              <a:rPr lang="en-US" dirty="0" smtClean="0"/>
              <a:t> 1984 by the American biochemist </a:t>
            </a:r>
            <a:r>
              <a:rPr lang="en-US" dirty="0" err="1" smtClean="0"/>
              <a:t>Kary</a:t>
            </a:r>
            <a:r>
              <a:rPr lang="en-US" dirty="0" smtClean="0"/>
              <a:t> Mullis at </a:t>
            </a:r>
            <a:r>
              <a:rPr lang="en-US" dirty="0" err="1" smtClean="0"/>
              <a:t>Cetus</a:t>
            </a:r>
            <a:r>
              <a:rPr lang="en-US" dirty="0" smtClean="0"/>
              <a:t> Corporation.</a:t>
            </a:r>
            <a:endParaRPr lang="en-IN" dirty="0" smtClean="0"/>
          </a:p>
          <a:p>
            <a:pPr algn="just"/>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y Mullis.jpg"/>
          <p:cNvPicPr>
            <a:picLocks noChangeAspect="1" noChangeArrowheads="1"/>
          </p:cNvPicPr>
          <p:nvPr/>
        </p:nvPicPr>
        <p:blipFill>
          <a:blip r:embed="rId2"/>
          <a:srcRect/>
          <a:stretch>
            <a:fillRect/>
          </a:stretch>
        </p:blipFill>
        <p:spPr bwMode="auto">
          <a:xfrm>
            <a:off x="1831975" y="549275"/>
            <a:ext cx="5254625" cy="61563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PRINCIPLES OF BIOTECHNOLOGY</a:t>
            </a:r>
            <a:br>
              <a:rPr lang="en-US" b="1" dirty="0" smtClean="0"/>
            </a:br>
            <a:endParaRPr lang="en-US" dirty="0"/>
          </a:p>
        </p:txBody>
      </p:sp>
      <p:sp>
        <p:nvSpPr>
          <p:cNvPr id="3" name="Content Placeholder 2"/>
          <p:cNvSpPr>
            <a:spLocks noGrp="1"/>
          </p:cNvSpPr>
          <p:nvPr>
            <p:ph idx="1"/>
          </p:nvPr>
        </p:nvSpPr>
        <p:spPr/>
        <p:txBody>
          <a:bodyPr/>
          <a:lstStyle/>
          <a:p>
            <a:pPr algn="just"/>
            <a:r>
              <a:rPr lang="en-US" dirty="0" smtClean="0"/>
              <a:t>Among many, the two core techniques that enabled birth of modern biotechnology are :</a:t>
            </a:r>
          </a:p>
          <a:p>
            <a:pPr algn="just"/>
            <a:r>
              <a:rPr lang="en-US" dirty="0" smtClean="0"/>
              <a:t>(</a:t>
            </a:r>
            <a:r>
              <a:rPr lang="en-US" dirty="0" err="1" smtClean="0"/>
              <a:t>i</a:t>
            </a:r>
            <a:r>
              <a:rPr lang="en-US" dirty="0" smtClean="0"/>
              <a:t>) </a:t>
            </a:r>
            <a:r>
              <a:rPr lang="en-US" b="1" i="1" dirty="0" smtClean="0"/>
              <a:t>Genetic engineering : </a:t>
            </a:r>
            <a:r>
              <a:rPr lang="en-US" dirty="0" smtClean="0"/>
              <a:t>Techniques to alter the chemistry of genetic material (DNA and RNA) to introduce these into host organisms and thus change the phenotype of the host organism.</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856" name="Picture 8"/>
          <p:cNvPicPr>
            <a:picLocks noChangeAspect="1" noChangeArrowheads="1"/>
          </p:cNvPicPr>
          <p:nvPr/>
        </p:nvPicPr>
        <p:blipFill>
          <a:blip r:embed="rId3" cstate="print"/>
          <a:srcRect t="3620"/>
          <a:stretch>
            <a:fillRect/>
          </a:stretch>
        </p:blipFill>
        <p:spPr bwMode="auto">
          <a:xfrm>
            <a:off x="739665" y="638175"/>
            <a:ext cx="2781300" cy="2028825"/>
          </a:xfrm>
          <a:prstGeom prst="rect">
            <a:avLst/>
          </a:prstGeom>
          <a:noFill/>
          <a:ln w="9525">
            <a:noFill/>
            <a:miter lim="800000"/>
            <a:headEnd/>
            <a:tailEnd/>
          </a:ln>
        </p:spPr>
      </p:pic>
      <p:sp>
        <p:nvSpPr>
          <p:cNvPr id="11" name="Rectangle 10"/>
          <p:cNvSpPr/>
          <p:nvPr/>
        </p:nvSpPr>
        <p:spPr>
          <a:xfrm>
            <a:off x="1382110" y="3318808"/>
            <a:ext cx="6324600" cy="1938992"/>
          </a:xfrm>
          <a:prstGeom prst="rect">
            <a:avLst/>
          </a:prstGeom>
          <a:solidFill>
            <a:schemeClr val="tx1"/>
          </a:solidFill>
        </p:spPr>
        <p:txBody>
          <a:bodyPr wrap="square">
            <a:spAutoFit/>
          </a:bodyPr>
          <a:lstStyle/>
          <a:p>
            <a:pPr algn="ctr"/>
            <a:r>
              <a:rPr lang="en-GB" sz="6000" b="1" dirty="0" smtClean="0">
                <a:solidFill>
                  <a:srgbClr val="FFFF00"/>
                </a:solidFill>
              </a:rPr>
              <a:t>P</a:t>
            </a:r>
            <a:r>
              <a:rPr lang="en-GB" sz="6000" b="1" dirty="0" smtClean="0">
                <a:solidFill>
                  <a:schemeClr val="bg1"/>
                </a:solidFill>
                <a:effectLst>
                  <a:outerShdw blurRad="38100" dist="38100" dir="2700000" algn="tl">
                    <a:srgbClr val="000000">
                      <a:alpha val="43137"/>
                    </a:srgbClr>
                  </a:outerShdw>
                </a:effectLst>
              </a:rPr>
              <a:t>olymerase</a:t>
            </a:r>
            <a:r>
              <a:rPr lang="en-GB" sz="6000" b="1" dirty="0" smtClean="0"/>
              <a:t> </a:t>
            </a:r>
            <a:r>
              <a:rPr lang="en-GB" sz="6000" b="1" dirty="0" smtClean="0">
                <a:solidFill>
                  <a:srgbClr val="FFFF00"/>
                </a:solidFill>
              </a:rPr>
              <a:t>C</a:t>
            </a:r>
            <a:r>
              <a:rPr lang="en-GB" sz="6000" b="1" dirty="0" smtClean="0">
                <a:solidFill>
                  <a:schemeClr val="bg1"/>
                </a:solidFill>
              </a:rPr>
              <a:t>hain </a:t>
            </a:r>
            <a:r>
              <a:rPr lang="en-GB" sz="6000" b="1" dirty="0" smtClean="0">
                <a:solidFill>
                  <a:srgbClr val="FFFF00"/>
                </a:solidFill>
              </a:rPr>
              <a:t>R</a:t>
            </a:r>
            <a:r>
              <a:rPr lang="en-GB" sz="6000" b="1" dirty="0" smtClean="0">
                <a:solidFill>
                  <a:schemeClr val="bg1"/>
                </a:solidFill>
                <a:effectLst>
                  <a:outerShdw blurRad="38100" dist="38100" dir="2700000" algn="tl">
                    <a:srgbClr val="000000">
                      <a:alpha val="43137"/>
                    </a:srgbClr>
                  </a:outerShdw>
                </a:effectLst>
              </a:rPr>
              <a:t>eaction </a:t>
            </a:r>
            <a:r>
              <a:rPr lang="en-GB" sz="6000" b="1" dirty="0" smtClean="0"/>
              <a:t>(</a:t>
            </a:r>
            <a:r>
              <a:rPr lang="en-GB" sz="6000" b="1" dirty="0" smtClean="0">
                <a:solidFill>
                  <a:srgbClr val="FFFF00"/>
                </a:solidFill>
              </a:rPr>
              <a:t>PCR</a:t>
            </a:r>
            <a:r>
              <a:rPr lang="en-GB" sz="6000" b="1" dirty="0" smtClean="0"/>
              <a:t>)</a:t>
            </a:r>
            <a:endParaRPr lang="en-GB" sz="6000" b="1" dirty="0"/>
          </a:p>
        </p:txBody>
      </p:sp>
      <p:pic>
        <p:nvPicPr>
          <p:cNvPr id="206854" name="Picture 6"/>
          <p:cNvPicPr>
            <a:picLocks noChangeAspect="1" noChangeArrowheads="1"/>
          </p:cNvPicPr>
          <p:nvPr/>
        </p:nvPicPr>
        <p:blipFill>
          <a:blip r:embed="rId4" cstate="print"/>
          <a:srcRect/>
          <a:stretch>
            <a:fillRect/>
          </a:stretch>
        </p:blipFill>
        <p:spPr bwMode="auto">
          <a:xfrm>
            <a:off x="3871912" y="735721"/>
            <a:ext cx="4543425" cy="1857375"/>
          </a:xfrm>
          <a:prstGeom prst="rect">
            <a:avLst/>
          </a:prstGeom>
          <a:noFill/>
          <a:ln w="9525">
            <a:noFill/>
            <a:miter lim="800000"/>
            <a:headEnd/>
            <a:tailEnd/>
          </a:ln>
        </p:spPr>
      </p:pic>
      <p:sp>
        <p:nvSpPr>
          <p:cNvPr id="12" name="Down Arrow 11"/>
          <p:cNvSpPr/>
          <p:nvPr/>
        </p:nvSpPr>
        <p:spPr>
          <a:xfrm rot="16200000">
            <a:off x="1835369" y="8382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6200000">
            <a:off x="3292365" y="1228060"/>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a:spLocks noGrp="1"/>
          </p:cNvSpPr>
          <p:nvPr>
            <p:ph idx="1"/>
          </p:nvPr>
        </p:nvSpPr>
        <p:spPr>
          <a:xfrm>
            <a:off x="886810" y="5302302"/>
            <a:ext cx="7952390" cy="1403298"/>
          </a:xfrm>
          <a:solidFill>
            <a:schemeClr val="bg1"/>
          </a:solidFill>
        </p:spPr>
        <p:txBody>
          <a:bodyPr>
            <a:normAutofit fontScale="85000" lnSpcReduction="20000"/>
          </a:bodyPr>
          <a:lstStyle/>
          <a:p>
            <a:pPr marL="0" indent="0" algn="ctr">
              <a:buNone/>
            </a:pPr>
            <a:r>
              <a:rPr lang="en-GB" sz="5600" dirty="0" smtClean="0"/>
              <a:t>Technique used to amplify specific fragments of DNA </a:t>
            </a:r>
          </a:p>
          <a:p>
            <a:pPr>
              <a:buNone/>
            </a:pPr>
            <a:endParaRPr lang="en-GB" dirty="0" smtClean="0">
              <a:solidFill>
                <a:srgbClr val="C00000"/>
              </a:solidFill>
            </a:endParaRPr>
          </a:p>
          <a:p>
            <a:pPr>
              <a:buNone/>
            </a:pPr>
            <a:endParaRPr lang="en-US" sz="3600" dirty="0" smtClean="0"/>
          </a:p>
        </p:txBody>
      </p:sp>
    </p:spTree>
    <p:extLst>
      <p:ext uri="{BB962C8B-B14F-4D97-AF65-F5344CB8AC3E}">
        <p14:creationId xmlns:p14="http://schemas.microsoft.com/office/powerpoint/2010/main" xmlns="" val="27452042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11352"/>
          </a:xfrm>
        </p:spPr>
        <p:txBody>
          <a:bodyPr>
            <a:normAutofit fontScale="90000"/>
          </a:bodyPr>
          <a:lstStyle/>
          <a:p>
            <a:pPr fontAlgn="auto">
              <a:spcAft>
                <a:spcPts val="0"/>
              </a:spcAft>
              <a:defRPr/>
            </a:pPr>
            <a:r>
              <a:rPr lang="en-US" dirty="0" smtClean="0">
                <a:solidFill>
                  <a:schemeClr val="tx2">
                    <a:satMod val="130000"/>
                  </a:schemeClr>
                </a:solidFill>
              </a:rPr>
              <a:t>Polymerase Chain Reaction (PCR)</a:t>
            </a:r>
            <a:endParaRPr lang="en-US" dirty="0">
              <a:solidFill>
                <a:schemeClr val="tx2">
                  <a:satMod val="130000"/>
                </a:schemeClr>
              </a:solidFill>
            </a:endParaRPr>
          </a:p>
        </p:txBody>
      </p:sp>
      <p:sp>
        <p:nvSpPr>
          <p:cNvPr id="3" name="Content Placeholder 2"/>
          <p:cNvSpPr>
            <a:spLocks noGrp="1"/>
          </p:cNvSpPr>
          <p:nvPr>
            <p:ph idx="1"/>
          </p:nvPr>
        </p:nvSpPr>
        <p:spPr>
          <a:xfrm>
            <a:off x="304800" y="1524000"/>
            <a:ext cx="8629650" cy="5029200"/>
          </a:xfrm>
        </p:spPr>
        <p:txBody>
          <a:bodyPr>
            <a:normAutofit lnSpcReduction="10000"/>
          </a:bodyPr>
          <a:lstStyle/>
          <a:p>
            <a:pPr marL="365760" indent="-283464" algn="just" fontAlgn="auto">
              <a:spcAft>
                <a:spcPts val="0"/>
              </a:spcAft>
              <a:buFont typeface="Wingdings 2"/>
              <a:buChar char=""/>
              <a:defRPr/>
            </a:pPr>
            <a:r>
              <a:rPr lang="en-US" sz="2400" dirty="0" smtClean="0"/>
              <a:t>In this reaction, a small fragment of deoxyribonucleic acid (DNA) or gene can be rapidly </a:t>
            </a:r>
            <a:r>
              <a:rPr lang="en-US" sz="2400" i="1" dirty="0" smtClean="0"/>
              <a:t>cloned,</a:t>
            </a:r>
            <a:r>
              <a:rPr lang="en-US" sz="2400" dirty="0" smtClean="0"/>
              <a:t> or duplicated, to produce multiple DNA copies. It requires:-</a:t>
            </a:r>
          </a:p>
          <a:p>
            <a:pPr marL="365760" indent="-283464" algn="just" fontAlgn="auto">
              <a:spcAft>
                <a:spcPts val="0"/>
              </a:spcAft>
              <a:buFont typeface="Wingdings 2"/>
              <a:buChar char=""/>
              <a:defRPr/>
            </a:pPr>
            <a:r>
              <a:rPr lang="en-US" sz="2400" b="1" u="sng" dirty="0" smtClean="0">
                <a:solidFill>
                  <a:srgbClr val="0070C0"/>
                </a:solidFill>
              </a:rPr>
              <a:t>Primers</a:t>
            </a:r>
            <a:r>
              <a:rPr lang="en-US" sz="2400" dirty="0" smtClean="0"/>
              <a:t>- small chemically </a:t>
            </a:r>
            <a:r>
              <a:rPr lang="en-US" sz="2400" dirty="0" err="1" smtClean="0"/>
              <a:t>synthesised</a:t>
            </a:r>
            <a:r>
              <a:rPr lang="en-US" sz="2400" dirty="0" smtClean="0"/>
              <a:t> </a:t>
            </a:r>
            <a:r>
              <a:rPr lang="en-US" sz="2400" dirty="0" err="1" smtClean="0"/>
              <a:t>oligonucleotides</a:t>
            </a:r>
            <a:r>
              <a:rPr lang="en-US" sz="2400" dirty="0" smtClean="0"/>
              <a:t> that are complementary to the regions of DNA.</a:t>
            </a:r>
          </a:p>
          <a:p>
            <a:pPr marL="365760" indent="-283464" algn="just" fontAlgn="auto">
              <a:spcAft>
                <a:spcPts val="0"/>
              </a:spcAft>
              <a:buFont typeface="Wingdings 2"/>
              <a:buChar char=""/>
              <a:defRPr/>
            </a:pPr>
            <a:r>
              <a:rPr lang="en-US" sz="2400" b="1" u="sng" dirty="0" err="1" smtClean="0">
                <a:solidFill>
                  <a:srgbClr val="0070C0"/>
                </a:solidFill>
              </a:rPr>
              <a:t>Taq</a:t>
            </a:r>
            <a:r>
              <a:rPr lang="en-US" sz="2400" b="1" u="sng" dirty="0" smtClean="0">
                <a:solidFill>
                  <a:srgbClr val="0070C0"/>
                </a:solidFill>
              </a:rPr>
              <a:t> </a:t>
            </a:r>
            <a:r>
              <a:rPr lang="en-US" sz="2400" b="1" u="sng" dirty="0" err="1" smtClean="0">
                <a:solidFill>
                  <a:srgbClr val="0070C0"/>
                </a:solidFill>
              </a:rPr>
              <a:t>Polymarase</a:t>
            </a:r>
            <a:r>
              <a:rPr lang="en-US" sz="2400" b="1" u="sng" dirty="0" smtClean="0">
                <a:solidFill>
                  <a:srgbClr val="0070C0"/>
                </a:solidFill>
              </a:rPr>
              <a:t> </a:t>
            </a:r>
            <a:r>
              <a:rPr lang="en-US" sz="2400" dirty="0" smtClean="0"/>
              <a:t>- Thermostable DNA Polymerase isolated from </a:t>
            </a:r>
            <a:r>
              <a:rPr lang="en-US" sz="2400" i="1" u="sng" dirty="0" err="1" smtClean="0"/>
              <a:t>Thermus</a:t>
            </a:r>
            <a:r>
              <a:rPr lang="en-US" sz="2400" i="1" u="sng" dirty="0" smtClean="0"/>
              <a:t> </a:t>
            </a:r>
            <a:r>
              <a:rPr lang="en-US" sz="2400" i="1" u="sng" dirty="0" err="1" smtClean="0"/>
              <a:t>aquaticus</a:t>
            </a:r>
            <a:r>
              <a:rPr lang="en-US" sz="2400" i="1" u="sng" dirty="0" smtClean="0"/>
              <a:t>, </a:t>
            </a:r>
            <a:r>
              <a:rPr lang="en-US" sz="2400" dirty="0" smtClean="0"/>
              <a:t>a heat-loving bacterium found in the hot springs of Yellowstone National Park. It remain active during the high temperature. </a:t>
            </a:r>
          </a:p>
          <a:p>
            <a:pPr marL="365760" indent="-283464" algn="just" fontAlgn="auto">
              <a:spcAft>
                <a:spcPts val="0"/>
              </a:spcAft>
              <a:buFont typeface="Wingdings 2"/>
              <a:buChar char=""/>
              <a:defRPr/>
            </a:pPr>
            <a:r>
              <a:rPr lang="en-US" sz="2400" b="1" u="sng" dirty="0" smtClean="0">
                <a:solidFill>
                  <a:srgbClr val="0070C0"/>
                </a:solidFill>
              </a:rPr>
              <a:t>Nucleotide Bases</a:t>
            </a:r>
          </a:p>
          <a:p>
            <a:pPr marL="365760" indent="-283464" algn="just" fontAlgn="auto">
              <a:spcAft>
                <a:spcPts val="0"/>
              </a:spcAft>
              <a:buNone/>
              <a:defRPr/>
            </a:pPr>
            <a:r>
              <a:rPr lang="en-US" sz="2800" b="1" u="sng" dirty="0" smtClean="0">
                <a:solidFill>
                  <a:srgbClr val="FF0000"/>
                </a:solidFill>
              </a:rPr>
              <a:t>Process :</a:t>
            </a:r>
          </a:p>
          <a:p>
            <a:pPr marL="365760" indent="-283464" algn="just" fontAlgn="auto">
              <a:spcAft>
                <a:spcPts val="0"/>
              </a:spcAft>
              <a:buNone/>
              <a:defRPr/>
            </a:pPr>
            <a:r>
              <a:rPr lang="en-US" sz="2400" b="1" dirty="0" smtClean="0">
                <a:solidFill>
                  <a:srgbClr val="0070C0"/>
                </a:solidFill>
              </a:rPr>
              <a:t>1.Denaturation</a:t>
            </a:r>
          </a:p>
          <a:p>
            <a:pPr marL="365760" indent="-283464" algn="just" fontAlgn="auto">
              <a:spcAft>
                <a:spcPts val="0"/>
              </a:spcAft>
              <a:buNone/>
              <a:defRPr/>
            </a:pPr>
            <a:r>
              <a:rPr lang="en-US" sz="2400" b="1" dirty="0" smtClean="0">
                <a:solidFill>
                  <a:srgbClr val="0070C0"/>
                </a:solidFill>
              </a:rPr>
              <a:t>2.Annealing and</a:t>
            </a:r>
          </a:p>
          <a:p>
            <a:pPr marL="365760" indent="-283464" algn="just" fontAlgn="auto">
              <a:spcAft>
                <a:spcPts val="0"/>
              </a:spcAft>
              <a:buNone/>
              <a:defRPr/>
            </a:pPr>
            <a:r>
              <a:rPr lang="en-US" sz="2400" b="1" dirty="0" smtClean="0">
                <a:solidFill>
                  <a:srgbClr val="0070C0"/>
                </a:solidFill>
              </a:rPr>
              <a:t>3.Extention</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Which of the following is required to perform polymerase chain reaction?"/>
          <p:cNvPicPr>
            <a:picLocks noChangeAspect="1" noChangeArrowheads="1"/>
          </p:cNvPicPr>
          <p:nvPr/>
        </p:nvPicPr>
        <p:blipFill>
          <a:blip r:embed="rId2"/>
          <a:srcRect/>
          <a:stretch>
            <a:fillRect/>
          </a:stretch>
        </p:blipFill>
        <p:spPr bwMode="auto">
          <a:xfrm>
            <a:off x="714375" y="161924"/>
            <a:ext cx="7591425" cy="5629276"/>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 Anurag Mittal | Biology for medical entrance exams | Page 3"/>
          <p:cNvPicPr>
            <a:picLocks noChangeAspect="1" noChangeArrowheads="1"/>
          </p:cNvPicPr>
          <p:nvPr/>
        </p:nvPicPr>
        <p:blipFill>
          <a:blip r:embed="rId2"/>
          <a:srcRect/>
          <a:stretch>
            <a:fillRect/>
          </a:stretch>
        </p:blipFill>
        <p:spPr bwMode="auto">
          <a:xfrm>
            <a:off x="841375" y="495300"/>
            <a:ext cx="7845425" cy="59817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What is PCR (polymerase chain reaction)? – cbsebiology4u"/>
          <p:cNvPicPr>
            <a:picLocks noChangeAspect="1" noChangeArrowheads="1"/>
          </p:cNvPicPr>
          <p:nvPr/>
        </p:nvPicPr>
        <p:blipFill>
          <a:blip r:embed="rId2"/>
          <a:srcRect/>
          <a:stretch>
            <a:fillRect/>
          </a:stretch>
        </p:blipFill>
        <p:spPr bwMode="auto">
          <a:xfrm>
            <a:off x="533400" y="1099872"/>
            <a:ext cx="8153399" cy="4767528"/>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609600" y="1676400"/>
            <a:ext cx="8324850" cy="4267200"/>
          </a:xfrm>
        </p:spPr>
        <p:txBody>
          <a:bodyPr/>
          <a:lstStyle/>
          <a:p>
            <a:r>
              <a:rPr lang="en-US" dirty="0" smtClean="0"/>
              <a:t>One complete PCR cycle takes less than two minutes to complete. </a:t>
            </a:r>
          </a:p>
          <a:p>
            <a:r>
              <a:rPr lang="en-US" dirty="0" smtClean="0"/>
              <a:t>Theoretically, the PCR cycle can be repeated indefinitely, but the </a:t>
            </a:r>
            <a:r>
              <a:rPr lang="en-US" u="sng" dirty="0" smtClean="0"/>
              <a:t>polymerase</a:t>
            </a:r>
            <a:r>
              <a:rPr lang="en-US" dirty="0" smtClean="0"/>
              <a:t>, </a:t>
            </a:r>
            <a:r>
              <a:rPr lang="en-US" u="sng" dirty="0" smtClean="0"/>
              <a:t>nucleotides</a:t>
            </a:r>
            <a:r>
              <a:rPr lang="en-US" dirty="0" smtClean="0"/>
              <a:t>, and </a:t>
            </a:r>
            <a:r>
              <a:rPr lang="en-US" u="sng" dirty="0" smtClean="0"/>
              <a:t>primers</a:t>
            </a:r>
            <a:r>
              <a:rPr lang="en-US" dirty="0" smtClean="0"/>
              <a:t> are usually renewed after about 30 cycles. .</a:t>
            </a:r>
          </a:p>
          <a:p>
            <a:r>
              <a:rPr lang="en-US" dirty="0" smtClean="0"/>
              <a:t>Thirty PCR cycles can produce 1 billion DNA copies in less than three hours. </a:t>
            </a:r>
          </a:p>
        </p:txBody>
      </p:sp>
      <p:sp>
        <p:nvSpPr>
          <p:cNvPr id="4" name="Rectangle 3"/>
          <p:cNvSpPr/>
          <p:nvPr/>
        </p:nvSpPr>
        <p:spPr>
          <a:xfrm>
            <a:off x="228600" y="609600"/>
            <a:ext cx="7848600" cy="523220"/>
          </a:xfrm>
          <a:prstGeom prst="rect">
            <a:avLst/>
          </a:prstGeom>
        </p:spPr>
        <p:txBody>
          <a:bodyPr wrap="square">
            <a:spAutoFit/>
          </a:bodyPr>
          <a:lstStyle/>
          <a:p>
            <a:pPr algn="ctr"/>
            <a:r>
              <a:rPr lang="en-US" sz="2800" b="1" dirty="0" smtClean="0">
                <a:solidFill>
                  <a:srgbClr val="FF0000"/>
                </a:solidFill>
              </a:rPr>
              <a:t>PCR</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ge16"/>
          <p:cNvPicPr>
            <a:picLocks noChangeAspect="1" noChangeArrowheads="1"/>
          </p:cNvPicPr>
          <p:nvPr/>
        </p:nvPicPr>
        <p:blipFill>
          <a:blip r:embed="rId2" cstate="print"/>
          <a:srcRect/>
          <a:stretch>
            <a:fillRect/>
          </a:stretch>
        </p:blipFill>
        <p:spPr bwMode="auto">
          <a:xfrm>
            <a:off x="0" y="1371600"/>
            <a:ext cx="91725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066800"/>
          </a:xfrm>
        </p:spPr>
        <p:txBody>
          <a:bodyPr>
            <a:normAutofit fontScale="90000"/>
          </a:bodyPr>
          <a:lstStyle/>
          <a:p>
            <a:r>
              <a:rPr lang="en-US" dirty="0" smtClean="0"/>
              <a:t>PCR </a:t>
            </a:r>
            <a:r>
              <a:rPr lang="en-GB" dirty="0"/>
              <a:t>is a cyclic process involving the :</a:t>
            </a:r>
            <a:endParaRPr lang="en-US" dirty="0"/>
          </a:p>
        </p:txBody>
      </p:sp>
      <p:sp>
        <p:nvSpPr>
          <p:cNvPr id="4" name="WordArt 7"/>
          <p:cNvSpPr>
            <a:spLocks noChangeArrowheads="1" noChangeShapeType="1" noTextEdit="1"/>
          </p:cNvSpPr>
          <p:nvPr/>
        </p:nvSpPr>
        <p:spPr bwMode="auto">
          <a:xfrm>
            <a:off x="1143000" y="1899104"/>
            <a:ext cx="6477000" cy="1514475"/>
          </a:xfrm>
          <a:prstGeom prst="rect">
            <a:avLst/>
          </a:prstGeom>
        </p:spPr>
        <p:txBody>
          <a:bodyPr wrap="none" fromWordArt="1">
            <a:prstTxWarp prst="textSlantUp">
              <a:avLst>
                <a:gd name="adj" fmla="val 32056"/>
              </a:avLst>
            </a:prstTxWarp>
          </a:bodyPr>
          <a:lstStyle/>
          <a:p>
            <a:pPr algn="ctr"/>
            <a:r>
              <a:rPr lang="en-GB" sz="3600" kern="10" dirty="0">
                <a:ln w="9525">
                  <a:solidFill>
                    <a:schemeClr val="tx2"/>
                  </a:solidFill>
                  <a:round/>
                  <a:headEnd/>
                  <a:tailEnd/>
                </a:ln>
                <a:gradFill rotWithShape="0">
                  <a:gsLst>
                    <a:gs pos="0">
                      <a:srgbClr val="003399"/>
                    </a:gs>
                    <a:gs pos="100000">
                      <a:srgbClr val="6666FF"/>
                    </a:gs>
                  </a:gsLst>
                  <a:lin ang="5400000" scaled="1"/>
                </a:gradFill>
                <a:effectLst>
                  <a:outerShdw dist="53882" dir="2700000" algn="ctr" rotWithShape="0">
                    <a:srgbClr val="9999FF">
                      <a:alpha val="80000"/>
                    </a:srgbClr>
                  </a:outerShdw>
                </a:effectLst>
                <a:latin typeface="Impact"/>
              </a:rPr>
              <a:t>r</a:t>
            </a:r>
            <a:r>
              <a:rPr lang="en-GB" sz="3600" kern="10" dirty="0" smtClean="0">
                <a:ln w="9525">
                  <a:solidFill>
                    <a:schemeClr val="tx2"/>
                  </a:solidFill>
                  <a:round/>
                  <a:headEnd/>
                  <a:tailEnd/>
                </a:ln>
                <a:gradFill rotWithShape="0">
                  <a:gsLst>
                    <a:gs pos="0">
                      <a:srgbClr val="003399"/>
                    </a:gs>
                    <a:gs pos="100000">
                      <a:srgbClr val="6666FF"/>
                    </a:gs>
                  </a:gsLst>
                  <a:lin ang="5400000" scaled="1"/>
                </a:gradFill>
                <a:effectLst>
                  <a:outerShdw dist="53882" dir="2700000" algn="ctr" rotWithShape="0">
                    <a:srgbClr val="9999FF">
                      <a:alpha val="80000"/>
                    </a:srgbClr>
                  </a:outerShdw>
                </a:effectLst>
                <a:latin typeface="Impact"/>
              </a:rPr>
              <a:t>epetition of </a:t>
            </a:r>
            <a:endParaRPr lang="en-GB" sz="3600" kern="10" dirty="0">
              <a:ln w="9525">
                <a:solidFill>
                  <a:schemeClr val="tx2"/>
                </a:solidFill>
                <a:round/>
                <a:headEnd/>
                <a:tailEnd/>
              </a:ln>
              <a:gradFill rotWithShape="0">
                <a:gsLst>
                  <a:gs pos="0">
                    <a:srgbClr val="003399"/>
                  </a:gs>
                  <a:gs pos="100000">
                    <a:srgbClr val="6666FF"/>
                  </a:gs>
                </a:gsLst>
                <a:lin ang="5400000" scaled="1"/>
              </a:gradFill>
              <a:effectLst>
                <a:outerShdw dist="53882" dir="2700000" algn="ctr" rotWithShape="0">
                  <a:srgbClr val="9999FF">
                    <a:alpha val="80000"/>
                  </a:srgbClr>
                </a:outerShdw>
              </a:effectLst>
              <a:latin typeface="Impact"/>
            </a:endParaRPr>
          </a:p>
        </p:txBody>
      </p:sp>
      <p:sp>
        <p:nvSpPr>
          <p:cNvPr id="7" name="WordArt 7"/>
          <p:cNvSpPr>
            <a:spLocks noChangeArrowheads="1" noChangeShapeType="1" noTextEdit="1"/>
          </p:cNvSpPr>
          <p:nvPr/>
        </p:nvSpPr>
        <p:spPr bwMode="auto">
          <a:xfrm>
            <a:off x="1139371" y="4038600"/>
            <a:ext cx="6477000" cy="1514475"/>
          </a:xfrm>
          <a:prstGeom prst="rect">
            <a:avLst/>
          </a:prstGeom>
        </p:spPr>
        <p:txBody>
          <a:bodyPr wrap="none" fromWordArt="1">
            <a:prstTxWarp prst="textSlantUp">
              <a:avLst>
                <a:gd name="adj" fmla="val 32056"/>
              </a:avLst>
            </a:prstTxWarp>
          </a:bodyPr>
          <a:lstStyle/>
          <a:p>
            <a:pPr algn="ctr"/>
            <a:r>
              <a:rPr lang="en-GB" sz="3600" kern="10" dirty="0">
                <a:ln w="9525">
                  <a:solidFill>
                    <a:schemeClr val="tx2"/>
                  </a:solidFill>
                  <a:round/>
                  <a:headEnd/>
                  <a:tailEnd/>
                </a:ln>
                <a:solidFill>
                  <a:srgbClr val="C00000"/>
                </a:solidFill>
                <a:effectLst>
                  <a:outerShdw dist="53882" dir="2700000" algn="ctr" rotWithShape="0">
                    <a:srgbClr val="9999FF">
                      <a:alpha val="80000"/>
                    </a:srgbClr>
                  </a:outerShdw>
                </a:effectLst>
                <a:latin typeface="Impact"/>
              </a:rPr>
              <a:t>t</a:t>
            </a:r>
            <a:r>
              <a:rPr lang="en-GB" sz="3600" kern="10" dirty="0" smtClean="0">
                <a:ln w="9525">
                  <a:solidFill>
                    <a:schemeClr val="tx2"/>
                  </a:solidFill>
                  <a:round/>
                  <a:headEnd/>
                  <a:tailEnd/>
                </a:ln>
                <a:solidFill>
                  <a:srgbClr val="C00000"/>
                </a:solidFill>
                <a:effectLst>
                  <a:outerShdw dist="53882" dir="2700000" algn="ctr" rotWithShape="0">
                    <a:srgbClr val="9999FF">
                      <a:alpha val="80000"/>
                    </a:srgbClr>
                  </a:outerShdw>
                </a:effectLst>
                <a:latin typeface="Impact"/>
              </a:rPr>
              <a:t>hree</a:t>
            </a:r>
            <a:r>
              <a:rPr lang="en-GB" sz="3600" kern="10" dirty="0" smtClean="0">
                <a:ln w="9525">
                  <a:solidFill>
                    <a:schemeClr val="tx2"/>
                  </a:solidFill>
                  <a:round/>
                  <a:headEnd/>
                  <a:tailEnd/>
                </a:ln>
                <a:gradFill rotWithShape="0">
                  <a:gsLst>
                    <a:gs pos="0">
                      <a:srgbClr val="003399"/>
                    </a:gs>
                    <a:gs pos="100000">
                      <a:srgbClr val="6666FF"/>
                    </a:gs>
                  </a:gsLst>
                  <a:lin ang="5400000" scaled="1"/>
                </a:gradFill>
                <a:effectLst>
                  <a:outerShdw dist="53882" dir="2700000" algn="ctr" rotWithShape="0">
                    <a:srgbClr val="9999FF">
                      <a:alpha val="80000"/>
                    </a:srgbClr>
                  </a:outerShdw>
                </a:effectLst>
                <a:latin typeface="Impact"/>
              </a:rPr>
              <a:t> steps:</a:t>
            </a:r>
            <a:endParaRPr lang="en-GB" sz="3600" kern="10" dirty="0">
              <a:ln w="9525">
                <a:solidFill>
                  <a:schemeClr val="tx2"/>
                </a:solidFill>
                <a:round/>
                <a:headEnd/>
                <a:tailEnd/>
              </a:ln>
              <a:gradFill rotWithShape="0">
                <a:gsLst>
                  <a:gs pos="0">
                    <a:srgbClr val="003399"/>
                  </a:gs>
                  <a:gs pos="100000">
                    <a:srgbClr val="6666FF"/>
                  </a:gs>
                </a:gsLst>
                <a:lin ang="5400000" scaled="1"/>
              </a:gradFill>
              <a:effectLst>
                <a:outerShdw dist="53882" dir="2700000" algn="ctr" rotWithShape="0">
                  <a:srgbClr val="9999FF">
                    <a:alpha val="80000"/>
                  </a:srgbClr>
                </a:outerShdw>
              </a:effectLst>
              <a:latin typeface="Impact"/>
            </a:endParaRPr>
          </a:p>
        </p:txBody>
      </p:sp>
    </p:spTree>
    <p:extLst>
      <p:ext uri="{BB962C8B-B14F-4D97-AF65-F5344CB8AC3E}">
        <p14:creationId xmlns:p14="http://schemas.microsoft.com/office/powerpoint/2010/main" xmlns="" val="14669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
                                          </p:val>
                                        </p:tav>
                                        <p:tav tm="100000">
                                          <p:val>
                                            <p:strVal val="#ppt_w"/>
                                          </p:val>
                                        </p:tav>
                                      </p:tavLst>
                                    </p:anim>
                                    <p:anim calcmode="lin" valueType="num">
                                      <p:cBhvr>
                                        <p:cTn id="8" dur="2000" fill="hold"/>
                                        <p:tgtEl>
                                          <p:spTgt spid="4"/>
                                        </p:tgtEl>
                                        <p:attrNameLst>
                                          <p:attrName>ppt_h</p:attrName>
                                        </p:attrNameLst>
                                      </p:cBhvr>
                                      <p:tavLst>
                                        <p:tav tm="0" fmla="#ppt_h*sin(2.5*pi*$)">
                                          <p:val>
                                            <p:fltVal val="0"/>
                                          </p:val>
                                        </p:tav>
                                        <p:tav tm="100000">
                                          <p:val>
                                            <p:fltVal val="1"/>
                                          </p:val>
                                        </p:tav>
                                      </p:tavLst>
                                    </p:anim>
                                  </p:childTnLst>
                                </p:cTn>
                              </p:par>
                              <p:par>
                                <p:cTn id="9" presetID="19" presetClass="entr" presetSubtype="5" fill="hold" grpId="0" nodeType="with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strVal val="#ppt_w"/>
                                          </p:val>
                                        </p:tav>
                                        <p:tav tm="100000">
                                          <p:val>
                                            <p:strVal val="#ppt_w"/>
                                          </p:val>
                                        </p:tav>
                                      </p:tavLst>
                                    </p:anim>
                                    <p:anim calcmode="lin" valueType="num">
                                      <p:cBhvr>
                                        <p:cTn id="12" dur="2000" fill="hold"/>
                                        <p:tgtEl>
                                          <p:spTgt spid="7"/>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1"/>
            <a:ext cx="4191000" cy="1219199"/>
          </a:xfrm>
        </p:spPr>
        <p:txBody>
          <a:bodyPr>
            <a:normAutofit fontScale="92500" lnSpcReduction="10000"/>
          </a:bodyPr>
          <a:lstStyle/>
          <a:p>
            <a:pPr marL="0" lvl="1" indent="0">
              <a:buNone/>
            </a:pPr>
            <a:r>
              <a:rPr lang="en-GB" dirty="0" smtClean="0"/>
              <a:t>Double-stranded DNA is heat-denatured  into single strands.</a:t>
            </a:r>
            <a:endParaRPr lang="en-US" sz="3200" dirty="0" smtClean="0"/>
          </a:p>
        </p:txBody>
      </p:sp>
      <p:sp>
        <p:nvSpPr>
          <p:cNvPr id="5" name="Content Placeholder 2"/>
          <p:cNvSpPr txBox="1">
            <a:spLocks/>
          </p:cNvSpPr>
          <p:nvPr/>
        </p:nvSpPr>
        <p:spPr>
          <a:xfrm>
            <a:off x="457200" y="3352800"/>
            <a:ext cx="4114800" cy="1447800"/>
          </a:xfrm>
          <a:prstGeom prst="rect">
            <a:avLst/>
          </a:prstGeom>
        </p:spPr>
        <p:txBody>
          <a:bodyPr vert="horz" lIns="91440" tIns="45720" rIns="91440" bIns="45720" rtlCol="0">
            <a:normAutofit fontScale="92500" lnSpcReduction="20000"/>
          </a:bodyPr>
          <a:lstStyle/>
          <a:p>
            <a:pPr marL="0" marR="0" lvl="1" algn="l" defTabSz="914400" rtl="0" eaLnBrk="1" fontAlgn="auto" latinLnBrk="0" hangingPunct="1">
              <a:lnSpc>
                <a:spcPct val="100000"/>
              </a:lnSpc>
              <a:spcBef>
                <a:spcPct val="20000"/>
              </a:spcBef>
              <a:spcAft>
                <a:spcPts val="0"/>
              </a:spcAft>
              <a:buClr>
                <a:schemeClr val="tx2">
                  <a:lumMod val="40000"/>
                  <a:lumOff val="60000"/>
                </a:schemeClr>
              </a:buClr>
              <a:buSzPct val="100000"/>
              <a:tabLst/>
              <a:defRPr/>
            </a:pPr>
            <a:r>
              <a:rPr kumimoji="0" lang="en-GB" sz="2800" b="1" i="0" u="none" strike="noStrike" kern="1200" cap="none" spc="0" normalizeH="0" baseline="0" noProof="0" dirty="0" smtClean="0">
                <a:ln>
                  <a:noFill/>
                </a:ln>
                <a:solidFill>
                  <a:srgbClr val="C00000"/>
                </a:solidFill>
                <a:effectLst/>
                <a:uLnTx/>
                <a:uFillTx/>
                <a:latin typeface="+mn-lt"/>
                <a:ea typeface="+mn-ea"/>
                <a:cs typeface="+mn-cs"/>
              </a:rPr>
              <a:t>Primers</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 for DNA synthesis are added to the 3’ ends of the target DNA sequence on the separated strands</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Char char="q"/>
              <a:tabLst/>
              <a:defRPr/>
            </a:pPr>
            <a:endParaRPr kumimoji="0" lang="en-US"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6" name="Content Placeholder 2"/>
          <p:cNvSpPr txBox="1">
            <a:spLocks/>
          </p:cNvSpPr>
          <p:nvPr/>
        </p:nvSpPr>
        <p:spPr>
          <a:xfrm>
            <a:off x="457200" y="5410200"/>
            <a:ext cx="4267200" cy="1066800"/>
          </a:xfrm>
          <a:prstGeom prst="rect">
            <a:avLst/>
          </a:prstGeom>
        </p:spPr>
        <p:txBody>
          <a:bodyPr vert="horz" lIns="91440" tIns="45720" rIns="91440" bIns="45720" rtlCol="0">
            <a:normAutofit fontScale="92500" lnSpcReduction="20000"/>
          </a:bodyPr>
          <a:lstStyle/>
          <a:p>
            <a:pPr marL="0" marR="0" lvl="1" algn="l" defTabSz="914400" rtl="0" eaLnBrk="1" fontAlgn="auto" latinLnBrk="0" hangingPunct="1">
              <a:lnSpc>
                <a:spcPct val="100000"/>
              </a:lnSpc>
              <a:spcBef>
                <a:spcPct val="20000"/>
              </a:spcBef>
              <a:spcAft>
                <a:spcPts val="0"/>
              </a:spcAft>
              <a:buClr>
                <a:schemeClr val="tx2">
                  <a:lumMod val="40000"/>
                  <a:lumOff val="60000"/>
                </a:schemeClr>
              </a:buClr>
              <a:buSzPct val="100000"/>
              <a:buFont typeface="Wingdings" pitchFamily="2" charset="2"/>
              <a:buNone/>
              <a:tabLst/>
              <a:defRPr/>
            </a:pPr>
            <a:r>
              <a:rPr kumimoji="0" lang="en-GB" sz="2800" b="1" i="0" u="none" strike="noStrike" kern="1200" cap="none" spc="0" normalizeH="0" baseline="0" noProof="0" dirty="0" smtClean="0">
                <a:ln>
                  <a:noFill/>
                </a:ln>
                <a:solidFill>
                  <a:srgbClr val="C00000"/>
                </a:solidFill>
                <a:effectLst/>
                <a:uLnTx/>
                <a:uFillTx/>
                <a:latin typeface="+mn-lt"/>
                <a:ea typeface="+mn-ea"/>
                <a:cs typeface="+mn-cs"/>
              </a:rPr>
              <a:t>DNA polymerase</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 catalyses the production of new complementary strands</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Char char="q"/>
              <a:tabLst/>
              <a:defRPr/>
            </a:pPr>
            <a:endParaRPr kumimoji="0" lang="en-US"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Line 8"/>
          <p:cNvSpPr>
            <a:spLocks noChangeShapeType="1"/>
          </p:cNvSpPr>
          <p:nvPr/>
        </p:nvSpPr>
        <p:spPr bwMode="auto">
          <a:xfrm>
            <a:off x="5867400" y="838200"/>
            <a:ext cx="1560512" cy="0"/>
          </a:xfrm>
          <a:prstGeom prst="line">
            <a:avLst/>
          </a:prstGeom>
          <a:noFill/>
          <a:ln w="50800">
            <a:solidFill>
              <a:schemeClr val="tx1"/>
            </a:solidFill>
            <a:round/>
            <a:headEnd/>
            <a:tailEnd/>
          </a:ln>
          <a:effectLst/>
        </p:spPr>
        <p:txBody>
          <a:bodyPr/>
          <a:lstStyle/>
          <a:p>
            <a:endParaRPr lang="en-US"/>
          </a:p>
        </p:txBody>
      </p:sp>
      <p:sp>
        <p:nvSpPr>
          <p:cNvPr id="8" name="Line 8"/>
          <p:cNvSpPr>
            <a:spLocks noChangeShapeType="1"/>
          </p:cNvSpPr>
          <p:nvPr/>
        </p:nvSpPr>
        <p:spPr bwMode="auto">
          <a:xfrm>
            <a:off x="5867400" y="1066800"/>
            <a:ext cx="1560512" cy="0"/>
          </a:xfrm>
          <a:prstGeom prst="line">
            <a:avLst/>
          </a:prstGeom>
          <a:noFill/>
          <a:ln w="50800">
            <a:solidFill>
              <a:schemeClr val="tx1"/>
            </a:solidFill>
            <a:round/>
            <a:headEnd/>
            <a:tailEnd/>
          </a:ln>
          <a:effectLst/>
        </p:spPr>
        <p:txBody>
          <a:bodyPr/>
          <a:lstStyle/>
          <a:p>
            <a:endParaRPr lang="en-US"/>
          </a:p>
        </p:txBody>
      </p:sp>
      <p:sp>
        <p:nvSpPr>
          <p:cNvPr id="9" name="Line 26"/>
          <p:cNvSpPr>
            <a:spLocks noChangeShapeType="1"/>
          </p:cNvSpPr>
          <p:nvPr/>
        </p:nvSpPr>
        <p:spPr bwMode="auto">
          <a:xfrm>
            <a:off x="6705600" y="1295400"/>
            <a:ext cx="0" cy="760413"/>
          </a:xfrm>
          <a:prstGeom prst="line">
            <a:avLst/>
          </a:prstGeom>
          <a:noFill/>
          <a:ln w="50800">
            <a:solidFill>
              <a:schemeClr val="tx1"/>
            </a:solidFill>
            <a:round/>
            <a:headEnd/>
            <a:tailEnd type="triangle" w="med" len="med"/>
          </a:ln>
          <a:effectLst/>
        </p:spPr>
        <p:txBody>
          <a:bodyPr/>
          <a:lstStyle/>
          <a:p>
            <a:endParaRPr lang="en-US"/>
          </a:p>
        </p:txBody>
      </p:sp>
      <p:sp>
        <p:nvSpPr>
          <p:cNvPr id="10" name="Line 26"/>
          <p:cNvSpPr>
            <a:spLocks noChangeShapeType="1"/>
          </p:cNvSpPr>
          <p:nvPr/>
        </p:nvSpPr>
        <p:spPr bwMode="auto">
          <a:xfrm>
            <a:off x="6705600" y="2362200"/>
            <a:ext cx="0" cy="760413"/>
          </a:xfrm>
          <a:prstGeom prst="line">
            <a:avLst/>
          </a:prstGeom>
          <a:noFill/>
          <a:ln w="50800">
            <a:solidFill>
              <a:schemeClr val="tx1"/>
            </a:solidFill>
            <a:round/>
            <a:headEnd/>
            <a:tailEnd type="triangle" w="med" len="med"/>
          </a:ln>
          <a:effectLst/>
        </p:spPr>
        <p:txBody>
          <a:bodyPr/>
          <a:lstStyle/>
          <a:p>
            <a:endParaRPr lang="en-US"/>
          </a:p>
        </p:txBody>
      </p:sp>
      <p:sp>
        <p:nvSpPr>
          <p:cNvPr id="13" name="Line 8"/>
          <p:cNvSpPr>
            <a:spLocks noChangeShapeType="1"/>
          </p:cNvSpPr>
          <p:nvPr/>
        </p:nvSpPr>
        <p:spPr bwMode="auto">
          <a:xfrm>
            <a:off x="4876800" y="2209800"/>
            <a:ext cx="1560512" cy="0"/>
          </a:xfrm>
          <a:prstGeom prst="line">
            <a:avLst/>
          </a:prstGeom>
          <a:noFill/>
          <a:ln w="50800">
            <a:solidFill>
              <a:schemeClr val="tx1"/>
            </a:solidFill>
            <a:round/>
            <a:headEnd/>
            <a:tailEnd/>
          </a:ln>
          <a:effectLst/>
        </p:spPr>
        <p:txBody>
          <a:bodyPr/>
          <a:lstStyle/>
          <a:p>
            <a:endParaRPr lang="en-US"/>
          </a:p>
        </p:txBody>
      </p:sp>
      <p:sp>
        <p:nvSpPr>
          <p:cNvPr id="14" name="Line 8"/>
          <p:cNvSpPr>
            <a:spLocks noChangeShapeType="1"/>
          </p:cNvSpPr>
          <p:nvPr/>
        </p:nvSpPr>
        <p:spPr bwMode="auto">
          <a:xfrm>
            <a:off x="7010400" y="2209800"/>
            <a:ext cx="1560512" cy="0"/>
          </a:xfrm>
          <a:prstGeom prst="line">
            <a:avLst/>
          </a:prstGeom>
          <a:noFill/>
          <a:ln w="50800">
            <a:solidFill>
              <a:schemeClr val="tx1"/>
            </a:solidFill>
            <a:round/>
            <a:headEnd/>
            <a:tailEnd/>
          </a:ln>
          <a:effectLst/>
        </p:spPr>
        <p:txBody>
          <a:bodyPr/>
          <a:lstStyle/>
          <a:p>
            <a:endParaRPr lang="en-US"/>
          </a:p>
        </p:txBody>
      </p:sp>
      <p:sp>
        <p:nvSpPr>
          <p:cNvPr id="15" name="Line 8"/>
          <p:cNvSpPr>
            <a:spLocks noChangeShapeType="1"/>
          </p:cNvSpPr>
          <p:nvPr/>
        </p:nvSpPr>
        <p:spPr bwMode="auto">
          <a:xfrm>
            <a:off x="4876800" y="3352800"/>
            <a:ext cx="1560512" cy="0"/>
          </a:xfrm>
          <a:prstGeom prst="line">
            <a:avLst/>
          </a:prstGeom>
          <a:noFill/>
          <a:ln w="50800">
            <a:solidFill>
              <a:schemeClr val="tx1"/>
            </a:solidFill>
            <a:round/>
            <a:headEnd/>
            <a:tailEnd/>
          </a:ln>
          <a:effectLst/>
        </p:spPr>
        <p:txBody>
          <a:bodyPr/>
          <a:lstStyle/>
          <a:p>
            <a:endParaRPr lang="en-US"/>
          </a:p>
        </p:txBody>
      </p:sp>
      <p:sp>
        <p:nvSpPr>
          <p:cNvPr id="16" name="Line 8"/>
          <p:cNvSpPr>
            <a:spLocks noChangeShapeType="1"/>
          </p:cNvSpPr>
          <p:nvPr/>
        </p:nvSpPr>
        <p:spPr bwMode="auto">
          <a:xfrm>
            <a:off x="7086600" y="3352800"/>
            <a:ext cx="1560512" cy="0"/>
          </a:xfrm>
          <a:prstGeom prst="line">
            <a:avLst/>
          </a:prstGeom>
          <a:noFill/>
          <a:ln w="50800">
            <a:solidFill>
              <a:schemeClr val="tx1"/>
            </a:solidFill>
            <a:round/>
            <a:headEnd/>
            <a:tailEnd/>
          </a:ln>
          <a:effectLst/>
        </p:spPr>
        <p:txBody>
          <a:bodyPr/>
          <a:lstStyle/>
          <a:p>
            <a:endParaRPr lang="en-US"/>
          </a:p>
        </p:txBody>
      </p:sp>
      <p:sp>
        <p:nvSpPr>
          <p:cNvPr id="17" name="Line 8"/>
          <p:cNvSpPr>
            <a:spLocks noChangeShapeType="1"/>
          </p:cNvSpPr>
          <p:nvPr/>
        </p:nvSpPr>
        <p:spPr bwMode="auto">
          <a:xfrm>
            <a:off x="4953000" y="5257800"/>
            <a:ext cx="1560512" cy="0"/>
          </a:xfrm>
          <a:prstGeom prst="line">
            <a:avLst/>
          </a:prstGeom>
          <a:noFill/>
          <a:ln w="50800">
            <a:solidFill>
              <a:schemeClr val="tx1"/>
            </a:solidFill>
            <a:round/>
            <a:headEnd/>
            <a:tailEnd/>
          </a:ln>
          <a:effectLst/>
        </p:spPr>
        <p:txBody>
          <a:bodyPr/>
          <a:lstStyle/>
          <a:p>
            <a:endParaRPr lang="en-US"/>
          </a:p>
        </p:txBody>
      </p:sp>
      <p:sp>
        <p:nvSpPr>
          <p:cNvPr id="18" name="Line 8"/>
          <p:cNvSpPr>
            <a:spLocks noChangeShapeType="1"/>
          </p:cNvSpPr>
          <p:nvPr/>
        </p:nvSpPr>
        <p:spPr bwMode="auto">
          <a:xfrm>
            <a:off x="6934200" y="5029200"/>
            <a:ext cx="1600200" cy="0"/>
          </a:xfrm>
          <a:prstGeom prst="line">
            <a:avLst/>
          </a:prstGeom>
          <a:noFill/>
          <a:ln w="50800">
            <a:solidFill>
              <a:schemeClr val="tx1"/>
            </a:solidFill>
            <a:round/>
            <a:headEnd/>
            <a:tailEnd/>
          </a:ln>
          <a:effectLst/>
        </p:spPr>
        <p:txBody>
          <a:bodyPr/>
          <a:lstStyle/>
          <a:p>
            <a:endParaRPr lang="en-US"/>
          </a:p>
        </p:txBody>
      </p:sp>
      <p:grpSp>
        <p:nvGrpSpPr>
          <p:cNvPr id="2" name="Group 14"/>
          <p:cNvGrpSpPr>
            <a:grpSpLocks/>
          </p:cNvGrpSpPr>
          <p:nvPr/>
        </p:nvGrpSpPr>
        <p:grpSpPr bwMode="auto">
          <a:xfrm>
            <a:off x="4876800" y="2971800"/>
            <a:ext cx="512762" cy="152400"/>
            <a:chOff x="1297" y="2832"/>
            <a:chExt cx="323" cy="96"/>
          </a:xfrm>
        </p:grpSpPr>
        <p:sp>
          <p:nvSpPr>
            <p:cNvPr id="20" name="Line 15"/>
            <p:cNvSpPr>
              <a:spLocks noChangeShapeType="1"/>
            </p:cNvSpPr>
            <p:nvPr/>
          </p:nvSpPr>
          <p:spPr bwMode="auto">
            <a:xfrm>
              <a:off x="1297" y="2928"/>
              <a:ext cx="323" cy="0"/>
            </a:xfrm>
            <a:prstGeom prst="line">
              <a:avLst/>
            </a:prstGeom>
            <a:noFill/>
            <a:ln w="50800">
              <a:solidFill>
                <a:srgbClr val="FA05FA"/>
              </a:solidFill>
              <a:round/>
              <a:headEnd/>
              <a:tailEnd/>
            </a:ln>
            <a:effectLst/>
          </p:spPr>
          <p:txBody>
            <a:bodyPr/>
            <a:lstStyle/>
            <a:p>
              <a:endParaRPr lang="en-US"/>
            </a:p>
          </p:txBody>
        </p:sp>
        <p:sp>
          <p:nvSpPr>
            <p:cNvPr id="21" name="Line 16"/>
            <p:cNvSpPr>
              <a:spLocks noChangeShapeType="1"/>
            </p:cNvSpPr>
            <p:nvPr/>
          </p:nvSpPr>
          <p:spPr bwMode="auto">
            <a:xfrm flipH="1" flipV="1">
              <a:off x="1512" y="2832"/>
              <a:ext cx="107" cy="95"/>
            </a:xfrm>
            <a:prstGeom prst="line">
              <a:avLst/>
            </a:prstGeom>
            <a:noFill/>
            <a:ln w="50800">
              <a:solidFill>
                <a:srgbClr val="FA05FA"/>
              </a:solidFill>
              <a:round/>
              <a:headEnd/>
              <a:tailEnd/>
            </a:ln>
            <a:effectLst/>
          </p:spPr>
          <p:txBody>
            <a:bodyPr/>
            <a:lstStyle/>
            <a:p>
              <a:endParaRPr lang="en-US"/>
            </a:p>
          </p:txBody>
        </p:sp>
      </p:grpSp>
      <p:sp>
        <p:nvSpPr>
          <p:cNvPr id="22" name="Line 25"/>
          <p:cNvSpPr>
            <a:spLocks noChangeShapeType="1"/>
          </p:cNvSpPr>
          <p:nvPr/>
        </p:nvSpPr>
        <p:spPr bwMode="auto">
          <a:xfrm>
            <a:off x="6705600" y="3657600"/>
            <a:ext cx="0" cy="760413"/>
          </a:xfrm>
          <a:prstGeom prst="line">
            <a:avLst/>
          </a:prstGeom>
          <a:noFill/>
          <a:ln w="50800">
            <a:solidFill>
              <a:schemeClr val="tx1"/>
            </a:solidFill>
            <a:round/>
            <a:headEnd/>
            <a:tailEnd type="triangle" w="med" len="med"/>
          </a:ln>
          <a:effectLst/>
        </p:spPr>
        <p:txBody>
          <a:bodyPr/>
          <a:lstStyle/>
          <a:p>
            <a:endParaRPr lang="en-US"/>
          </a:p>
        </p:txBody>
      </p:sp>
      <p:grpSp>
        <p:nvGrpSpPr>
          <p:cNvPr id="4" name="Group 17"/>
          <p:cNvGrpSpPr>
            <a:grpSpLocks/>
          </p:cNvGrpSpPr>
          <p:nvPr/>
        </p:nvGrpSpPr>
        <p:grpSpPr bwMode="auto">
          <a:xfrm>
            <a:off x="8153400" y="3581400"/>
            <a:ext cx="514350" cy="150812"/>
            <a:chOff x="4374" y="3120"/>
            <a:chExt cx="324" cy="95"/>
          </a:xfrm>
        </p:grpSpPr>
        <p:sp>
          <p:nvSpPr>
            <p:cNvPr id="24" name="Line 18"/>
            <p:cNvSpPr>
              <a:spLocks noChangeShapeType="1"/>
            </p:cNvSpPr>
            <p:nvPr/>
          </p:nvSpPr>
          <p:spPr bwMode="auto">
            <a:xfrm>
              <a:off x="4375" y="3120"/>
              <a:ext cx="323" cy="0"/>
            </a:xfrm>
            <a:prstGeom prst="line">
              <a:avLst/>
            </a:prstGeom>
            <a:noFill/>
            <a:ln w="50800">
              <a:solidFill>
                <a:srgbClr val="00FF00"/>
              </a:solidFill>
              <a:round/>
              <a:headEnd/>
              <a:tailEnd/>
            </a:ln>
            <a:effectLst/>
          </p:spPr>
          <p:txBody>
            <a:bodyPr/>
            <a:lstStyle/>
            <a:p>
              <a:endParaRPr lang="en-US"/>
            </a:p>
          </p:txBody>
        </p:sp>
        <p:sp>
          <p:nvSpPr>
            <p:cNvPr id="25" name="Line 19"/>
            <p:cNvSpPr>
              <a:spLocks noChangeShapeType="1"/>
            </p:cNvSpPr>
            <p:nvPr/>
          </p:nvSpPr>
          <p:spPr bwMode="auto">
            <a:xfrm flipH="1" flipV="1">
              <a:off x="4374" y="3120"/>
              <a:ext cx="107" cy="95"/>
            </a:xfrm>
            <a:prstGeom prst="line">
              <a:avLst/>
            </a:prstGeom>
            <a:noFill/>
            <a:ln w="50800">
              <a:solidFill>
                <a:srgbClr val="00FF00"/>
              </a:solidFill>
              <a:round/>
              <a:headEnd/>
              <a:tailEnd/>
            </a:ln>
            <a:effectLst/>
          </p:spPr>
          <p:txBody>
            <a:bodyPr/>
            <a:lstStyle/>
            <a:p>
              <a:endParaRPr lang="en-US"/>
            </a:p>
          </p:txBody>
        </p:sp>
      </p:grpSp>
      <p:sp>
        <p:nvSpPr>
          <p:cNvPr id="26" name="Line 23"/>
          <p:cNvSpPr>
            <a:spLocks noChangeShapeType="1"/>
          </p:cNvSpPr>
          <p:nvPr/>
        </p:nvSpPr>
        <p:spPr bwMode="auto">
          <a:xfrm>
            <a:off x="4953000" y="5029200"/>
            <a:ext cx="1600200" cy="0"/>
          </a:xfrm>
          <a:prstGeom prst="line">
            <a:avLst/>
          </a:prstGeom>
          <a:noFill/>
          <a:ln w="50800">
            <a:solidFill>
              <a:srgbClr val="FA05FA"/>
            </a:solidFill>
            <a:round/>
            <a:headEnd/>
            <a:tailEnd/>
          </a:ln>
          <a:effectLst/>
        </p:spPr>
        <p:txBody>
          <a:bodyPr/>
          <a:lstStyle/>
          <a:p>
            <a:endParaRPr lang="en-US"/>
          </a:p>
        </p:txBody>
      </p:sp>
      <p:sp>
        <p:nvSpPr>
          <p:cNvPr id="27" name="Line 22"/>
          <p:cNvSpPr>
            <a:spLocks noChangeShapeType="1"/>
          </p:cNvSpPr>
          <p:nvPr/>
        </p:nvSpPr>
        <p:spPr bwMode="auto">
          <a:xfrm>
            <a:off x="6934200" y="5257800"/>
            <a:ext cx="1600200" cy="0"/>
          </a:xfrm>
          <a:prstGeom prst="line">
            <a:avLst/>
          </a:prstGeom>
          <a:noFill/>
          <a:ln w="50800">
            <a:solidFill>
              <a:srgbClr val="00FF00"/>
            </a:solidFill>
            <a:round/>
            <a:headEnd/>
            <a:tailEnd/>
          </a:ln>
          <a:effectLst/>
        </p:spPr>
        <p:txBody>
          <a:bodyPr/>
          <a:lstStyle/>
          <a:p>
            <a:endParaRPr lang="en-US"/>
          </a:p>
        </p:txBody>
      </p:sp>
      <p:sp>
        <p:nvSpPr>
          <p:cNvPr id="28" name="TextBox 27"/>
          <p:cNvSpPr txBox="1"/>
          <p:nvPr/>
        </p:nvSpPr>
        <p:spPr>
          <a:xfrm>
            <a:off x="7391400" y="609600"/>
            <a:ext cx="381000" cy="369332"/>
          </a:xfrm>
          <a:prstGeom prst="rect">
            <a:avLst/>
          </a:prstGeom>
          <a:noFill/>
        </p:spPr>
        <p:txBody>
          <a:bodyPr wrap="square" rtlCol="0">
            <a:spAutoFit/>
          </a:bodyPr>
          <a:lstStyle/>
          <a:p>
            <a:r>
              <a:rPr lang="en-GB" b="1" dirty="0" smtClean="0"/>
              <a:t>5’</a:t>
            </a:r>
            <a:endParaRPr lang="en-US" b="1" dirty="0"/>
          </a:p>
        </p:txBody>
      </p:sp>
      <p:sp>
        <p:nvSpPr>
          <p:cNvPr id="29" name="TextBox 28"/>
          <p:cNvSpPr txBox="1"/>
          <p:nvPr/>
        </p:nvSpPr>
        <p:spPr>
          <a:xfrm>
            <a:off x="5549460" y="914400"/>
            <a:ext cx="381000" cy="369332"/>
          </a:xfrm>
          <a:prstGeom prst="rect">
            <a:avLst/>
          </a:prstGeom>
          <a:noFill/>
        </p:spPr>
        <p:txBody>
          <a:bodyPr wrap="square" rtlCol="0">
            <a:spAutoFit/>
          </a:bodyPr>
          <a:lstStyle/>
          <a:p>
            <a:r>
              <a:rPr lang="en-GB" b="1" dirty="0" smtClean="0"/>
              <a:t>5’</a:t>
            </a:r>
            <a:endParaRPr lang="en-US" b="1" dirty="0"/>
          </a:p>
        </p:txBody>
      </p:sp>
      <p:sp>
        <p:nvSpPr>
          <p:cNvPr id="30" name="TextBox 29"/>
          <p:cNvSpPr txBox="1"/>
          <p:nvPr/>
        </p:nvSpPr>
        <p:spPr>
          <a:xfrm>
            <a:off x="7391400" y="914400"/>
            <a:ext cx="381000" cy="369332"/>
          </a:xfrm>
          <a:prstGeom prst="rect">
            <a:avLst/>
          </a:prstGeom>
          <a:noFill/>
        </p:spPr>
        <p:txBody>
          <a:bodyPr wrap="square" rtlCol="0">
            <a:spAutoFit/>
          </a:bodyPr>
          <a:lstStyle/>
          <a:p>
            <a:r>
              <a:rPr lang="en-GB" b="1" dirty="0" smtClean="0"/>
              <a:t>3’</a:t>
            </a:r>
            <a:endParaRPr lang="en-US" b="1" dirty="0"/>
          </a:p>
        </p:txBody>
      </p:sp>
      <p:sp>
        <p:nvSpPr>
          <p:cNvPr id="31" name="TextBox 30"/>
          <p:cNvSpPr txBox="1"/>
          <p:nvPr/>
        </p:nvSpPr>
        <p:spPr>
          <a:xfrm>
            <a:off x="5570480" y="662150"/>
            <a:ext cx="381000" cy="369332"/>
          </a:xfrm>
          <a:prstGeom prst="rect">
            <a:avLst/>
          </a:prstGeom>
          <a:noFill/>
        </p:spPr>
        <p:txBody>
          <a:bodyPr wrap="square" rtlCol="0">
            <a:spAutoFit/>
          </a:bodyPr>
          <a:lstStyle/>
          <a:p>
            <a:r>
              <a:rPr lang="en-GB" b="1" dirty="0" smtClean="0"/>
              <a:t>3’</a:t>
            </a:r>
            <a:endParaRPr lang="en-US" b="1" dirty="0"/>
          </a:p>
        </p:txBody>
      </p:sp>
      <p:sp>
        <p:nvSpPr>
          <p:cNvPr id="32" name="TextBox 31"/>
          <p:cNvSpPr txBox="1"/>
          <p:nvPr/>
        </p:nvSpPr>
        <p:spPr>
          <a:xfrm>
            <a:off x="4594034" y="3200400"/>
            <a:ext cx="381000" cy="369332"/>
          </a:xfrm>
          <a:prstGeom prst="rect">
            <a:avLst/>
          </a:prstGeom>
          <a:noFill/>
        </p:spPr>
        <p:txBody>
          <a:bodyPr wrap="square" rtlCol="0">
            <a:spAutoFit/>
          </a:bodyPr>
          <a:lstStyle/>
          <a:p>
            <a:r>
              <a:rPr lang="en-GB" b="1" dirty="0" smtClean="0"/>
              <a:t>3’</a:t>
            </a:r>
            <a:endParaRPr lang="en-US" b="1" dirty="0"/>
          </a:p>
        </p:txBody>
      </p:sp>
      <p:sp>
        <p:nvSpPr>
          <p:cNvPr id="33" name="TextBox 32"/>
          <p:cNvSpPr txBox="1"/>
          <p:nvPr/>
        </p:nvSpPr>
        <p:spPr>
          <a:xfrm>
            <a:off x="8610600" y="3124200"/>
            <a:ext cx="381000" cy="369332"/>
          </a:xfrm>
          <a:prstGeom prst="rect">
            <a:avLst/>
          </a:prstGeom>
          <a:noFill/>
        </p:spPr>
        <p:txBody>
          <a:bodyPr wrap="square" rtlCol="0">
            <a:spAutoFit/>
          </a:bodyPr>
          <a:lstStyle/>
          <a:p>
            <a:r>
              <a:rPr lang="en-GB" b="1" dirty="0" smtClean="0"/>
              <a:t>3’</a:t>
            </a:r>
            <a:endParaRPr lang="en-US" b="1" dirty="0"/>
          </a:p>
        </p:txBody>
      </p:sp>
      <p:sp>
        <p:nvSpPr>
          <p:cNvPr id="34" name="TextBox 33"/>
          <p:cNvSpPr txBox="1"/>
          <p:nvPr/>
        </p:nvSpPr>
        <p:spPr>
          <a:xfrm>
            <a:off x="6378766" y="3157251"/>
            <a:ext cx="381000" cy="369332"/>
          </a:xfrm>
          <a:prstGeom prst="rect">
            <a:avLst/>
          </a:prstGeom>
          <a:noFill/>
        </p:spPr>
        <p:txBody>
          <a:bodyPr wrap="square" rtlCol="0">
            <a:spAutoFit/>
          </a:bodyPr>
          <a:lstStyle/>
          <a:p>
            <a:r>
              <a:rPr lang="en-GB" b="1" dirty="0" smtClean="0"/>
              <a:t>5’</a:t>
            </a:r>
            <a:endParaRPr lang="en-US" b="1" dirty="0"/>
          </a:p>
        </p:txBody>
      </p:sp>
      <p:sp>
        <p:nvSpPr>
          <p:cNvPr id="35" name="TextBox 34"/>
          <p:cNvSpPr txBox="1"/>
          <p:nvPr/>
        </p:nvSpPr>
        <p:spPr>
          <a:xfrm>
            <a:off x="6825868" y="3168268"/>
            <a:ext cx="381000" cy="369332"/>
          </a:xfrm>
          <a:prstGeom prst="rect">
            <a:avLst/>
          </a:prstGeom>
          <a:noFill/>
        </p:spPr>
        <p:txBody>
          <a:bodyPr wrap="square" rtlCol="0">
            <a:spAutoFit/>
          </a:bodyPr>
          <a:lstStyle/>
          <a:p>
            <a:r>
              <a:rPr lang="en-GB" b="1" dirty="0" smtClean="0"/>
              <a:t>5’</a:t>
            </a:r>
            <a:endParaRPr lang="en-US" b="1" dirty="0"/>
          </a:p>
        </p:txBody>
      </p:sp>
      <p:sp>
        <p:nvSpPr>
          <p:cNvPr id="36" name="TextBox 35"/>
          <p:cNvSpPr txBox="1"/>
          <p:nvPr/>
        </p:nvSpPr>
        <p:spPr>
          <a:xfrm>
            <a:off x="5355115" y="2928651"/>
            <a:ext cx="381000" cy="369332"/>
          </a:xfrm>
          <a:prstGeom prst="rect">
            <a:avLst/>
          </a:prstGeom>
          <a:noFill/>
        </p:spPr>
        <p:txBody>
          <a:bodyPr wrap="square" rtlCol="0">
            <a:spAutoFit/>
          </a:bodyPr>
          <a:lstStyle/>
          <a:p>
            <a:r>
              <a:rPr lang="en-GB" b="1" dirty="0" smtClean="0"/>
              <a:t>3’</a:t>
            </a:r>
            <a:endParaRPr lang="en-US" b="1" dirty="0"/>
          </a:p>
        </p:txBody>
      </p:sp>
      <p:sp>
        <p:nvSpPr>
          <p:cNvPr id="37" name="TextBox 36"/>
          <p:cNvSpPr txBox="1"/>
          <p:nvPr/>
        </p:nvSpPr>
        <p:spPr>
          <a:xfrm>
            <a:off x="7848600" y="3429000"/>
            <a:ext cx="457200" cy="369332"/>
          </a:xfrm>
          <a:prstGeom prst="rect">
            <a:avLst/>
          </a:prstGeom>
          <a:noFill/>
        </p:spPr>
        <p:txBody>
          <a:bodyPr wrap="square" rtlCol="0">
            <a:spAutoFit/>
          </a:bodyPr>
          <a:lstStyle/>
          <a:p>
            <a:r>
              <a:rPr lang="en-GB" b="1" dirty="0" smtClean="0"/>
              <a:t>3’</a:t>
            </a:r>
            <a:endParaRPr lang="en-US" b="1" dirty="0"/>
          </a:p>
        </p:txBody>
      </p:sp>
      <p:sp>
        <p:nvSpPr>
          <p:cNvPr id="38" name="TextBox 37"/>
          <p:cNvSpPr txBox="1"/>
          <p:nvPr/>
        </p:nvSpPr>
        <p:spPr>
          <a:xfrm>
            <a:off x="4627085" y="2024349"/>
            <a:ext cx="381000" cy="369332"/>
          </a:xfrm>
          <a:prstGeom prst="rect">
            <a:avLst/>
          </a:prstGeom>
          <a:noFill/>
        </p:spPr>
        <p:txBody>
          <a:bodyPr wrap="square" rtlCol="0">
            <a:spAutoFit/>
          </a:bodyPr>
          <a:lstStyle/>
          <a:p>
            <a:r>
              <a:rPr lang="en-GB" b="1" dirty="0" smtClean="0"/>
              <a:t>3’</a:t>
            </a:r>
            <a:endParaRPr lang="en-US" b="1" dirty="0"/>
          </a:p>
        </p:txBody>
      </p:sp>
      <p:sp>
        <p:nvSpPr>
          <p:cNvPr id="39" name="TextBox 38"/>
          <p:cNvSpPr txBox="1"/>
          <p:nvPr/>
        </p:nvSpPr>
        <p:spPr>
          <a:xfrm>
            <a:off x="8512366" y="2025268"/>
            <a:ext cx="381000" cy="369332"/>
          </a:xfrm>
          <a:prstGeom prst="rect">
            <a:avLst/>
          </a:prstGeom>
          <a:noFill/>
        </p:spPr>
        <p:txBody>
          <a:bodyPr wrap="square" rtlCol="0">
            <a:spAutoFit/>
          </a:bodyPr>
          <a:lstStyle/>
          <a:p>
            <a:r>
              <a:rPr lang="en-GB" b="1" dirty="0" smtClean="0"/>
              <a:t>3’</a:t>
            </a:r>
            <a:endParaRPr lang="en-US" b="1" dirty="0"/>
          </a:p>
        </p:txBody>
      </p:sp>
      <p:sp>
        <p:nvSpPr>
          <p:cNvPr id="40" name="TextBox 39"/>
          <p:cNvSpPr txBox="1"/>
          <p:nvPr/>
        </p:nvSpPr>
        <p:spPr>
          <a:xfrm>
            <a:off x="6368668" y="2025268"/>
            <a:ext cx="381000" cy="369332"/>
          </a:xfrm>
          <a:prstGeom prst="rect">
            <a:avLst/>
          </a:prstGeom>
          <a:noFill/>
        </p:spPr>
        <p:txBody>
          <a:bodyPr wrap="square" rtlCol="0">
            <a:spAutoFit/>
          </a:bodyPr>
          <a:lstStyle/>
          <a:p>
            <a:r>
              <a:rPr lang="en-GB" b="1" dirty="0" smtClean="0"/>
              <a:t>5’</a:t>
            </a:r>
            <a:endParaRPr lang="en-US" b="1" dirty="0"/>
          </a:p>
        </p:txBody>
      </p:sp>
      <p:sp>
        <p:nvSpPr>
          <p:cNvPr id="41" name="TextBox 40"/>
          <p:cNvSpPr txBox="1"/>
          <p:nvPr/>
        </p:nvSpPr>
        <p:spPr>
          <a:xfrm>
            <a:off x="6770783" y="2013332"/>
            <a:ext cx="381000" cy="369332"/>
          </a:xfrm>
          <a:prstGeom prst="rect">
            <a:avLst/>
          </a:prstGeom>
          <a:noFill/>
        </p:spPr>
        <p:txBody>
          <a:bodyPr wrap="square" rtlCol="0">
            <a:spAutoFit/>
          </a:bodyPr>
          <a:lstStyle/>
          <a:p>
            <a:r>
              <a:rPr lang="en-GB" b="1" dirty="0" smtClean="0"/>
              <a:t>5’</a:t>
            </a:r>
            <a:endParaRPr lang="en-US" b="1" dirty="0"/>
          </a:p>
        </p:txBody>
      </p:sp>
      <p:sp>
        <p:nvSpPr>
          <p:cNvPr id="42" name="TextBox 41"/>
          <p:cNvSpPr txBox="1"/>
          <p:nvPr/>
        </p:nvSpPr>
        <p:spPr>
          <a:xfrm>
            <a:off x="4605051" y="2928651"/>
            <a:ext cx="381000" cy="369332"/>
          </a:xfrm>
          <a:prstGeom prst="rect">
            <a:avLst/>
          </a:prstGeom>
          <a:noFill/>
        </p:spPr>
        <p:txBody>
          <a:bodyPr wrap="square" rtlCol="0">
            <a:spAutoFit/>
          </a:bodyPr>
          <a:lstStyle/>
          <a:p>
            <a:r>
              <a:rPr lang="en-GB" b="1" dirty="0" smtClean="0"/>
              <a:t>5’</a:t>
            </a:r>
            <a:endParaRPr lang="en-US" b="1" dirty="0"/>
          </a:p>
        </p:txBody>
      </p:sp>
      <p:sp>
        <p:nvSpPr>
          <p:cNvPr id="43" name="TextBox 42"/>
          <p:cNvSpPr txBox="1"/>
          <p:nvPr/>
        </p:nvSpPr>
        <p:spPr>
          <a:xfrm>
            <a:off x="8610600" y="3385851"/>
            <a:ext cx="381000" cy="369332"/>
          </a:xfrm>
          <a:prstGeom prst="rect">
            <a:avLst/>
          </a:prstGeom>
          <a:noFill/>
        </p:spPr>
        <p:txBody>
          <a:bodyPr wrap="square" rtlCol="0">
            <a:spAutoFit/>
          </a:bodyPr>
          <a:lstStyle/>
          <a:p>
            <a:r>
              <a:rPr lang="en-GB" b="1" dirty="0" smtClean="0"/>
              <a:t>5’</a:t>
            </a:r>
            <a:endParaRPr lang="en-US" b="1" dirty="0"/>
          </a:p>
        </p:txBody>
      </p:sp>
      <p:sp>
        <p:nvSpPr>
          <p:cNvPr id="44" name="Rectangle 30"/>
          <p:cNvSpPr>
            <a:spLocks noChangeArrowheads="1"/>
          </p:cNvSpPr>
          <p:nvPr/>
        </p:nvSpPr>
        <p:spPr bwMode="auto">
          <a:xfrm>
            <a:off x="1422954" y="592517"/>
            <a:ext cx="2696252" cy="643766"/>
          </a:xfrm>
          <a:prstGeom prst="rect">
            <a:avLst/>
          </a:prstGeom>
          <a:noFill/>
          <a:ln w="12700">
            <a:noFill/>
            <a:miter lim="800000"/>
            <a:headEnd/>
            <a:tailEnd/>
          </a:ln>
          <a:effectLst/>
        </p:spPr>
        <p:txBody>
          <a:bodyPr wrap="none" lIns="90488" tIns="44450" rIns="90488" bIns="44450">
            <a:spAutoFit/>
          </a:bodyPr>
          <a:lstStyle/>
          <a:p>
            <a:pPr defTabSz="762000"/>
            <a:r>
              <a:rPr lang="en-US" sz="3600" b="1" dirty="0" smtClean="0">
                <a:solidFill>
                  <a:schemeClr val="tx2"/>
                </a:solidFill>
                <a:latin typeface="Arial" charset="0"/>
              </a:rPr>
              <a:t>1. Denature</a:t>
            </a:r>
            <a:endParaRPr lang="en-US" sz="3600" b="1" dirty="0">
              <a:solidFill>
                <a:schemeClr val="tx2"/>
              </a:solidFill>
              <a:latin typeface="Arial" charset="0"/>
            </a:endParaRPr>
          </a:p>
        </p:txBody>
      </p:sp>
      <p:sp>
        <p:nvSpPr>
          <p:cNvPr id="45" name="Rectangle 31"/>
          <p:cNvSpPr>
            <a:spLocks noChangeArrowheads="1"/>
          </p:cNvSpPr>
          <p:nvPr/>
        </p:nvSpPr>
        <p:spPr bwMode="auto">
          <a:xfrm>
            <a:off x="1736044" y="2632834"/>
            <a:ext cx="2217468" cy="643766"/>
          </a:xfrm>
          <a:prstGeom prst="rect">
            <a:avLst/>
          </a:prstGeom>
          <a:noFill/>
          <a:ln w="12700">
            <a:noFill/>
            <a:miter lim="800000"/>
            <a:headEnd/>
            <a:tailEnd/>
          </a:ln>
          <a:effectLst/>
        </p:spPr>
        <p:txBody>
          <a:bodyPr wrap="none" lIns="90488" tIns="44450" rIns="90488" bIns="44450">
            <a:spAutoFit/>
          </a:bodyPr>
          <a:lstStyle/>
          <a:p>
            <a:pPr defTabSz="762000"/>
            <a:r>
              <a:rPr lang="en-US" sz="3600" b="1" dirty="0" smtClean="0">
                <a:solidFill>
                  <a:schemeClr val="tx2"/>
                </a:solidFill>
                <a:latin typeface="Arial" charset="0"/>
              </a:rPr>
              <a:t>2. Anneal</a:t>
            </a:r>
            <a:endParaRPr lang="en-US" sz="3600" b="1" dirty="0">
              <a:solidFill>
                <a:schemeClr val="tx2"/>
              </a:solidFill>
              <a:latin typeface="Arial" charset="0"/>
            </a:endParaRPr>
          </a:p>
        </p:txBody>
      </p:sp>
      <p:sp>
        <p:nvSpPr>
          <p:cNvPr id="46" name="Rectangle 32"/>
          <p:cNvSpPr>
            <a:spLocks noChangeArrowheads="1"/>
          </p:cNvSpPr>
          <p:nvPr/>
        </p:nvSpPr>
        <p:spPr bwMode="auto">
          <a:xfrm>
            <a:off x="1653787" y="4690234"/>
            <a:ext cx="2234587" cy="643766"/>
          </a:xfrm>
          <a:prstGeom prst="rect">
            <a:avLst/>
          </a:prstGeom>
          <a:noFill/>
          <a:ln w="12700">
            <a:noFill/>
            <a:miter lim="800000"/>
            <a:headEnd/>
            <a:tailEnd/>
          </a:ln>
          <a:effectLst/>
        </p:spPr>
        <p:txBody>
          <a:bodyPr wrap="none" lIns="90488" tIns="44450" rIns="90488" bIns="44450">
            <a:spAutoFit/>
          </a:bodyPr>
          <a:lstStyle/>
          <a:p>
            <a:pPr defTabSz="762000"/>
            <a:r>
              <a:rPr lang="en-US" sz="3600" b="1" dirty="0" smtClean="0">
                <a:solidFill>
                  <a:schemeClr val="tx2"/>
                </a:solidFill>
                <a:latin typeface="Arial" charset="0"/>
              </a:rPr>
              <a:t>3. Extend</a:t>
            </a:r>
            <a:endParaRPr lang="en-US" sz="3600" b="1" dirty="0">
              <a:solidFill>
                <a:schemeClr val="tx2"/>
              </a:solidFill>
              <a:latin typeface="Arial" charset="0"/>
            </a:endParaRPr>
          </a:p>
        </p:txBody>
      </p:sp>
    </p:spTree>
    <p:extLst>
      <p:ext uri="{BB962C8B-B14F-4D97-AF65-F5344CB8AC3E}">
        <p14:creationId xmlns:p14="http://schemas.microsoft.com/office/powerpoint/2010/main" xmlns="" val="31937835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2590800" cy="1447800"/>
          </a:xfrm>
          <a:solidFill>
            <a:schemeClr val="accent4">
              <a:lumMod val="40000"/>
              <a:lumOff val="60000"/>
            </a:schemeClr>
          </a:solidFill>
        </p:spPr>
        <p:txBody>
          <a:bodyPr>
            <a:normAutofit fontScale="85000" lnSpcReduction="10000"/>
          </a:bodyPr>
          <a:lstStyle/>
          <a:p>
            <a:pPr algn="ctr">
              <a:buNone/>
            </a:pPr>
            <a:r>
              <a:rPr lang="en-GB" dirty="0" smtClean="0"/>
              <a:t>Heat  to </a:t>
            </a:r>
          </a:p>
          <a:p>
            <a:pPr algn="ctr">
              <a:buNone/>
            </a:pPr>
            <a:r>
              <a:rPr lang="en-GB" dirty="0" smtClean="0"/>
              <a:t>denature: 95</a:t>
            </a:r>
            <a:r>
              <a:rPr lang="en-US" dirty="0" smtClean="0">
                <a:sym typeface="Symbol"/>
              </a:rPr>
              <a:t>C</a:t>
            </a:r>
          </a:p>
          <a:p>
            <a:pPr algn="ctr">
              <a:buNone/>
            </a:pPr>
            <a:r>
              <a:rPr lang="en-US" dirty="0" smtClean="0">
                <a:sym typeface="Symbol"/>
              </a:rPr>
              <a:t>[1 minute]</a:t>
            </a:r>
            <a:endParaRPr lang="en-US" dirty="0"/>
          </a:p>
        </p:txBody>
      </p:sp>
      <p:sp>
        <p:nvSpPr>
          <p:cNvPr id="5" name="Content Placeholder 2"/>
          <p:cNvSpPr txBox="1">
            <a:spLocks/>
          </p:cNvSpPr>
          <p:nvPr/>
        </p:nvSpPr>
        <p:spPr>
          <a:xfrm>
            <a:off x="3276600" y="381000"/>
            <a:ext cx="2590800" cy="1524000"/>
          </a:xfrm>
          <a:prstGeom prst="rect">
            <a:avLst/>
          </a:prstGeom>
          <a:solidFill>
            <a:schemeClr val="accent4">
              <a:lumMod val="75000"/>
            </a:schemeClr>
          </a:solidFill>
        </p:spPr>
        <p:txBody>
          <a:bodyPr vert="horz" lIns="91440" tIns="45720" rIns="91440" bIns="45720" rtlCol="0">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2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Cool to anneal: 40</a:t>
            </a:r>
            <a:r>
              <a:rPr kumimoji="0" lang="en-US" sz="32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sym typeface="Symbol"/>
              </a:rPr>
              <a:t> C</a:t>
            </a:r>
          </a:p>
          <a:p>
            <a:pPr marL="342900" marR="0" lvl="0" indent="-34290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US" sz="3200" b="1" i="0" dirty="0" smtClean="0">
                <a:solidFill>
                  <a:srgbClr val="FFFF00"/>
                </a:solidFill>
                <a:effectLst>
                  <a:outerShdw blurRad="38100" dist="38100" dir="2700000" algn="tl">
                    <a:srgbClr val="000000">
                      <a:alpha val="43137"/>
                    </a:srgbClr>
                  </a:outerShdw>
                </a:effectLst>
                <a:sym typeface="Symbol"/>
              </a:rPr>
              <a:t>[45 seconds]</a:t>
            </a:r>
            <a:r>
              <a:rPr kumimoji="0" lang="en-US" sz="3200" b="1" i="0" u="none" strike="noStrike" kern="1200" cap="none" spc="0" normalizeH="0" baseline="0" noProof="0" dirty="0" smtClean="0">
                <a:ln>
                  <a:noFill/>
                </a:ln>
                <a:solidFill>
                  <a:srgbClr val="FFFF00"/>
                </a:solidFill>
                <a:effectLst/>
                <a:uLnTx/>
                <a:uFillTx/>
                <a:latin typeface="+mn-lt"/>
                <a:ea typeface="+mn-ea"/>
                <a:cs typeface="+mn-cs"/>
                <a:sym typeface="Symbol"/>
              </a:rPr>
              <a:t> </a:t>
            </a:r>
            <a:endParaRPr kumimoji="0" lang="en-US" sz="3200" b="1" i="0" u="none" strike="noStrike" kern="1200" cap="none" spc="0" normalizeH="0" baseline="0" noProof="0" dirty="0">
              <a:ln>
                <a:noFill/>
              </a:ln>
              <a:solidFill>
                <a:srgbClr val="FFFF00"/>
              </a:solidFill>
              <a:effectLst/>
              <a:uLnTx/>
              <a:uFillTx/>
              <a:latin typeface="+mn-lt"/>
              <a:ea typeface="+mn-ea"/>
              <a:cs typeface="+mn-cs"/>
            </a:endParaRPr>
          </a:p>
        </p:txBody>
      </p:sp>
      <p:pic>
        <p:nvPicPr>
          <p:cNvPr id="151554" name="Picture 2"/>
          <p:cNvPicPr>
            <a:picLocks noChangeAspect="1" noChangeArrowheads="1"/>
          </p:cNvPicPr>
          <p:nvPr/>
        </p:nvPicPr>
        <p:blipFill>
          <a:blip r:embed="rId3" cstate="print"/>
          <a:srcRect/>
          <a:stretch>
            <a:fillRect/>
          </a:stretch>
        </p:blipFill>
        <p:spPr bwMode="auto">
          <a:xfrm>
            <a:off x="304800" y="1905000"/>
            <a:ext cx="8582025" cy="4733925"/>
          </a:xfrm>
          <a:prstGeom prst="rect">
            <a:avLst/>
          </a:prstGeom>
          <a:noFill/>
          <a:ln w="9525">
            <a:noFill/>
            <a:miter lim="800000"/>
            <a:headEnd/>
            <a:tailEnd/>
          </a:ln>
        </p:spPr>
      </p:pic>
      <p:sp>
        <p:nvSpPr>
          <p:cNvPr id="7" name="Content Placeholder 2"/>
          <p:cNvSpPr txBox="1">
            <a:spLocks/>
          </p:cNvSpPr>
          <p:nvPr/>
        </p:nvSpPr>
        <p:spPr>
          <a:xfrm>
            <a:off x="5943600" y="457200"/>
            <a:ext cx="2667000" cy="1447800"/>
          </a:xfrm>
          <a:prstGeom prst="rect">
            <a:avLst/>
          </a:prstGeom>
          <a:solidFill>
            <a:schemeClr val="accent4">
              <a:lumMod val="50000"/>
            </a:schemeClr>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200" b="1" u="none" strike="noStrike" kern="1200" cap="none" spc="0" normalizeH="0" baseline="0" noProof="0" dirty="0" smtClean="0">
                <a:ln>
                  <a:noFill/>
                </a:ln>
                <a:solidFill>
                  <a:schemeClr val="bg1"/>
                </a:solidFill>
                <a:uLnTx/>
                <a:uFillTx/>
                <a:latin typeface="+mn-lt"/>
                <a:ea typeface="+mn-ea"/>
                <a:cs typeface="+mn-cs"/>
              </a:rPr>
              <a:t>Extend: </a:t>
            </a:r>
            <a:r>
              <a:rPr lang="en-GB" sz="3200" b="1" dirty="0" smtClean="0">
                <a:solidFill>
                  <a:schemeClr val="bg1"/>
                </a:solidFill>
              </a:rPr>
              <a:t>7</a:t>
            </a:r>
            <a:r>
              <a:rPr kumimoji="0" lang="en-GB" sz="3200" b="1" u="none" strike="noStrike" kern="1200" cap="none" spc="0" normalizeH="0" baseline="0" noProof="0" dirty="0" smtClean="0">
                <a:ln>
                  <a:noFill/>
                </a:ln>
                <a:solidFill>
                  <a:schemeClr val="bg1"/>
                </a:solidFill>
                <a:uLnTx/>
                <a:uFillTx/>
                <a:latin typeface="+mn-lt"/>
                <a:ea typeface="+mn-ea"/>
                <a:cs typeface="+mn-cs"/>
              </a:rPr>
              <a:t>0</a:t>
            </a:r>
            <a:r>
              <a:rPr kumimoji="0" lang="en-US" sz="3200" b="1" u="none" strike="noStrike" kern="1200" cap="none" spc="0" normalizeH="0" baseline="0" noProof="0" dirty="0" smtClean="0">
                <a:ln>
                  <a:noFill/>
                </a:ln>
                <a:solidFill>
                  <a:schemeClr val="bg1"/>
                </a:solidFill>
                <a:uLnTx/>
                <a:uFillTx/>
                <a:latin typeface="+mn-lt"/>
                <a:ea typeface="+mn-ea"/>
                <a:cs typeface="+mn-cs"/>
                <a:sym typeface="Symbol"/>
              </a:rPr>
              <a:t> C</a:t>
            </a:r>
          </a:p>
          <a:p>
            <a:pPr marL="342900" marR="0" lvl="0" indent="-34290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lang="en-US" sz="3200" b="1" i="0" dirty="0" smtClean="0">
                <a:solidFill>
                  <a:schemeClr val="bg1"/>
                </a:solidFill>
                <a:sym typeface="Symbol"/>
              </a:rPr>
              <a:t>[2 minutes]</a:t>
            </a:r>
            <a:r>
              <a:rPr kumimoji="0" lang="en-US" sz="3200" b="1" i="0" u="none" strike="noStrike" kern="1200" cap="none" spc="0" normalizeH="0" baseline="0" noProof="0" dirty="0" smtClean="0">
                <a:ln>
                  <a:noFill/>
                </a:ln>
                <a:solidFill>
                  <a:schemeClr val="bg1"/>
                </a:solidFill>
                <a:uLnTx/>
                <a:uFillTx/>
                <a:latin typeface="+mn-lt"/>
                <a:ea typeface="+mn-ea"/>
                <a:cs typeface="+mn-cs"/>
                <a:sym typeface="Symbol"/>
              </a:rPr>
              <a:t> </a:t>
            </a:r>
            <a:endParaRPr kumimoji="0" lang="en-US" sz="3200" b="1" i="0" u="none" strike="noStrike" kern="1200" cap="none" spc="0" normalizeH="0" baseline="0" noProof="0" dirty="0">
              <a:ln>
                <a:noFill/>
              </a:ln>
              <a:solidFill>
                <a:schemeClr val="bg1"/>
              </a:solidFill>
              <a:uLnTx/>
              <a:uFillTx/>
              <a:latin typeface="+mn-lt"/>
              <a:ea typeface="+mn-ea"/>
              <a:cs typeface="+mn-cs"/>
            </a:endParaRPr>
          </a:p>
        </p:txBody>
      </p:sp>
    </p:spTree>
    <p:extLst>
      <p:ext uri="{BB962C8B-B14F-4D97-AF65-F5344CB8AC3E}">
        <p14:creationId xmlns:p14="http://schemas.microsoft.com/office/powerpoint/2010/main" xmlns="" val="3113716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a:t>
            </a:r>
            <a:endParaRPr lang="en-US" dirty="0"/>
          </a:p>
        </p:txBody>
      </p:sp>
      <p:sp>
        <p:nvSpPr>
          <p:cNvPr id="3" name="Content Placeholder 2"/>
          <p:cNvSpPr>
            <a:spLocks noGrp="1"/>
          </p:cNvSpPr>
          <p:nvPr>
            <p:ph idx="1"/>
          </p:nvPr>
        </p:nvSpPr>
        <p:spPr/>
        <p:txBody>
          <a:bodyPr>
            <a:normAutofit/>
          </a:bodyPr>
          <a:lstStyle/>
          <a:p>
            <a:pPr algn="just"/>
            <a:r>
              <a:rPr lang="en-US" dirty="0" smtClean="0"/>
              <a:t>(ii) </a:t>
            </a:r>
            <a:r>
              <a:rPr lang="en-US" b="1" dirty="0" smtClean="0"/>
              <a:t>Maintenance of sterile (microbial contamination-free) </a:t>
            </a:r>
            <a:r>
              <a:rPr lang="en-US" dirty="0" smtClean="0"/>
              <a:t>ambience in chemical engineering processes to enable growth of only the desired microbe/eukaryotic cell in large quantities for the manufacture of biotechnological products like antibiotics, vaccines, enzymes, etc.</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4" name="Picture 4"/>
          <p:cNvPicPr>
            <a:picLocks noChangeAspect="1" noChangeArrowheads="1"/>
          </p:cNvPicPr>
          <p:nvPr/>
        </p:nvPicPr>
        <p:blipFill>
          <a:blip r:embed="rId3" cstate="print"/>
          <a:srcRect/>
          <a:stretch>
            <a:fillRect/>
          </a:stretch>
        </p:blipFill>
        <p:spPr bwMode="auto">
          <a:xfrm>
            <a:off x="3810000" y="1238250"/>
            <a:ext cx="609600" cy="112713"/>
          </a:xfrm>
          <a:prstGeom prst="rect">
            <a:avLst/>
          </a:prstGeom>
          <a:solidFill>
            <a:schemeClr val="bg1"/>
          </a:solidFill>
          <a:ln w="9525">
            <a:solidFill>
              <a:schemeClr val="bg1"/>
            </a:solidFill>
            <a:miter lim="800000"/>
            <a:headEnd/>
            <a:tailEnd/>
          </a:ln>
          <a:effectLst/>
        </p:spPr>
      </p:pic>
      <p:pic>
        <p:nvPicPr>
          <p:cNvPr id="97285" name="Picture 5"/>
          <p:cNvPicPr>
            <a:picLocks noChangeAspect="1" noChangeArrowheads="1"/>
          </p:cNvPicPr>
          <p:nvPr/>
        </p:nvPicPr>
        <p:blipFill>
          <a:blip r:embed="rId3" cstate="print"/>
          <a:srcRect/>
          <a:stretch>
            <a:fillRect/>
          </a:stretch>
        </p:blipFill>
        <p:spPr bwMode="auto">
          <a:xfrm>
            <a:off x="4610100" y="1581150"/>
            <a:ext cx="609600" cy="112713"/>
          </a:xfrm>
          <a:prstGeom prst="rect">
            <a:avLst/>
          </a:prstGeom>
          <a:solidFill>
            <a:schemeClr val="bg1"/>
          </a:solidFill>
          <a:ln w="9525">
            <a:solidFill>
              <a:schemeClr val="bg1"/>
            </a:solidFill>
            <a:miter lim="800000"/>
            <a:headEnd/>
            <a:tailEnd/>
          </a:ln>
          <a:effectLst/>
        </p:spPr>
      </p:pic>
      <p:pic>
        <p:nvPicPr>
          <p:cNvPr id="97286" name="Picture 6"/>
          <p:cNvPicPr>
            <a:picLocks noChangeAspect="1" noChangeArrowheads="1"/>
          </p:cNvPicPr>
          <p:nvPr/>
        </p:nvPicPr>
        <p:blipFill>
          <a:blip r:embed="rId3" cstate="print"/>
          <a:srcRect/>
          <a:stretch>
            <a:fillRect/>
          </a:stretch>
        </p:blipFill>
        <p:spPr bwMode="auto">
          <a:xfrm>
            <a:off x="3124200" y="1598613"/>
            <a:ext cx="609600" cy="112712"/>
          </a:xfrm>
          <a:prstGeom prst="rect">
            <a:avLst/>
          </a:prstGeom>
          <a:solidFill>
            <a:schemeClr val="bg1"/>
          </a:solidFill>
          <a:ln w="9525">
            <a:solidFill>
              <a:schemeClr val="bg1"/>
            </a:solidFill>
            <a:miter lim="800000"/>
            <a:headEnd/>
            <a:tailEnd/>
          </a:ln>
          <a:effectLst/>
        </p:spPr>
      </p:pic>
      <p:pic>
        <p:nvPicPr>
          <p:cNvPr id="97287" name="Picture 7"/>
          <p:cNvPicPr>
            <a:picLocks noChangeAspect="1" noChangeArrowheads="1"/>
          </p:cNvPicPr>
          <p:nvPr/>
        </p:nvPicPr>
        <p:blipFill>
          <a:blip r:embed="rId3" cstate="print"/>
          <a:srcRect/>
          <a:stretch>
            <a:fillRect/>
          </a:stretch>
        </p:blipFill>
        <p:spPr bwMode="auto">
          <a:xfrm>
            <a:off x="5105400" y="2019300"/>
            <a:ext cx="609600" cy="112713"/>
          </a:xfrm>
          <a:prstGeom prst="rect">
            <a:avLst/>
          </a:prstGeom>
          <a:solidFill>
            <a:schemeClr val="bg1"/>
          </a:solidFill>
          <a:ln w="9525">
            <a:solidFill>
              <a:schemeClr val="bg1"/>
            </a:solidFill>
            <a:miter lim="800000"/>
            <a:headEnd/>
            <a:tailEnd/>
          </a:ln>
          <a:effectLst/>
        </p:spPr>
      </p:pic>
      <p:pic>
        <p:nvPicPr>
          <p:cNvPr id="97288" name="Picture 8"/>
          <p:cNvPicPr>
            <a:picLocks noChangeAspect="1" noChangeArrowheads="1"/>
          </p:cNvPicPr>
          <p:nvPr/>
        </p:nvPicPr>
        <p:blipFill>
          <a:blip r:embed="rId3" cstate="print"/>
          <a:srcRect/>
          <a:stretch>
            <a:fillRect/>
          </a:stretch>
        </p:blipFill>
        <p:spPr bwMode="auto">
          <a:xfrm>
            <a:off x="3448050" y="2017713"/>
            <a:ext cx="609600" cy="112712"/>
          </a:xfrm>
          <a:prstGeom prst="rect">
            <a:avLst/>
          </a:prstGeom>
          <a:solidFill>
            <a:schemeClr val="bg1"/>
          </a:solidFill>
          <a:ln w="9525">
            <a:solidFill>
              <a:schemeClr val="bg1"/>
            </a:solidFill>
            <a:miter lim="800000"/>
            <a:headEnd/>
            <a:tailEnd/>
          </a:ln>
          <a:effectLst/>
        </p:spPr>
      </p:pic>
      <p:pic>
        <p:nvPicPr>
          <p:cNvPr id="97289" name="Picture 9"/>
          <p:cNvPicPr>
            <a:picLocks noChangeAspect="1" noChangeArrowheads="1"/>
          </p:cNvPicPr>
          <p:nvPr/>
        </p:nvPicPr>
        <p:blipFill>
          <a:blip r:embed="rId3" cstate="print"/>
          <a:srcRect/>
          <a:stretch>
            <a:fillRect/>
          </a:stretch>
        </p:blipFill>
        <p:spPr bwMode="auto">
          <a:xfrm>
            <a:off x="4229100" y="2017713"/>
            <a:ext cx="609600" cy="112712"/>
          </a:xfrm>
          <a:prstGeom prst="rect">
            <a:avLst/>
          </a:prstGeom>
          <a:solidFill>
            <a:schemeClr val="bg1"/>
          </a:solidFill>
          <a:ln w="9525">
            <a:solidFill>
              <a:schemeClr val="bg1"/>
            </a:solidFill>
            <a:miter lim="800000"/>
            <a:headEnd/>
            <a:tailEnd/>
          </a:ln>
          <a:effectLst/>
        </p:spPr>
      </p:pic>
      <p:pic>
        <p:nvPicPr>
          <p:cNvPr id="97290" name="Picture 10"/>
          <p:cNvPicPr>
            <a:picLocks noChangeAspect="1" noChangeArrowheads="1"/>
          </p:cNvPicPr>
          <p:nvPr/>
        </p:nvPicPr>
        <p:blipFill>
          <a:blip r:embed="rId3" cstate="print"/>
          <a:srcRect/>
          <a:stretch>
            <a:fillRect/>
          </a:stretch>
        </p:blipFill>
        <p:spPr bwMode="auto">
          <a:xfrm>
            <a:off x="2686050" y="2017713"/>
            <a:ext cx="609600" cy="112712"/>
          </a:xfrm>
          <a:prstGeom prst="rect">
            <a:avLst/>
          </a:prstGeom>
          <a:solidFill>
            <a:schemeClr val="bg1"/>
          </a:solidFill>
          <a:ln w="9525">
            <a:solidFill>
              <a:schemeClr val="bg1"/>
            </a:solidFill>
            <a:miter lim="800000"/>
            <a:headEnd/>
            <a:tailEnd/>
          </a:ln>
          <a:effectLst/>
        </p:spPr>
      </p:pic>
      <p:pic>
        <p:nvPicPr>
          <p:cNvPr id="97291" name="Picture 11"/>
          <p:cNvPicPr>
            <a:picLocks noChangeAspect="1" noChangeArrowheads="1"/>
          </p:cNvPicPr>
          <p:nvPr/>
        </p:nvPicPr>
        <p:blipFill>
          <a:blip r:embed="rId3" cstate="print"/>
          <a:srcRect/>
          <a:stretch>
            <a:fillRect/>
          </a:stretch>
        </p:blipFill>
        <p:spPr bwMode="auto">
          <a:xfrm>
            <a:off x="6858000" y="2513013"/>
            <a:ext cx="609600" cy="112712"/>
          </a:xfrm>
          <a:prstGeom prst="rect">
            <a:avLst/>
          </a:prstGeom>
          <a:solidFill>
            <a:schemeClr val="bg1"/>
          </a:solidFill>
          <a:ln w="9525">
            <a:solidFill>
              <a:schemeClr val="bg1"/>
            </a:solidFill>
            <a:miter lim="800000"/>
            <a:headEnd/>
            <a:tailEnd/>
          </a:ln>
          <a:effectLst/>
        </p:spPr>
      </p:pic>
      <p:pic>
        <p:nvPicPr>
          <p:cNvPr id="97292" name="Picture 12"/>
          <p:cNvPicPr>
            <a:picLocks noChangeAspect="1" noChangeArrowheads="1"/>
          </p:cNvPicPr>
          <p:nvPr/>
        </p:nvPicPr>
        <p:blipFill>
          <a:blip r:embed="rId3" cstate="print"/>
          <a:srcRect/>
          <a:stretch>
            <a:fillRect/>
          </a:stretch>
        </p:blipFill>
        <p:spPr bwMode="auto">
          <a:xfrm>
            <a:off x="4343400" y="2513013"/>
            <a:ext cx="609600" cy="112712"/>
          </a:xfrm>
          <a:prstGeom prst="rect">
            <a:avLst/>
          </a:prstGeom>
          <a:solidFill>
            <a:schemeClr val="bg1"/>
          </a:solidFill>
          <a:ln w="9525">
            <a:solidFill>
              <a:schemeClr val="bg1"/>
            </a:solidFill>
            <a:miter lim="800000"/>
            <a:headEnd/>
            <a:tailEnd/>
          </a:ln>
          <a:effectLst/>
        </p:spPr>
      </p:pic>
      <p:pic>
        <p:nvPicPr>
          <p:cNvPr id="97293" name="Picture 13"/>
          <p:cNvPicPr>
            <a:picLocks noChangeAspect="1" noChangeArrowheads="1"/>
          </p:cNvPicPr>
          <p:nvPr/>
        </p:nvPicPr>
        <p:blipFill>
          <a:blip r:embed="rId3" cstate="print"/>
          <a:srcRect/>
          <a:stretch>
            <a:fillRect/>
          </a:stretch>
        </p:blipFill>
        <p:spPr bwMode="auto">
          <a:xfrm>
            <a:off x="6019800" y="2513013"/>
            <a:ext cx="609600" cy="112712"/>
          </a:xfrm>
          <a:prstGeom prst="rect">
            <a:avLst/>
          </a:prstGeom>
          <a:solidFill>
            <a:schemeClr val="bg1"/>
          </a:solidFill>
          <a:ln w="9525">
            <a:solidFill>
              <a:schemeClr val="bg1"/>
            </a:solidFill>
            <a:miter lim="800000"/>
            <a:headEnd/>
            <a:tailEnd/>
          </a:ln>
          <a:effectLst/>
        </p:spPr>
      </p:pic>
      <p:pic>
        <p:nvPicPr>
          <p:cNvPr id="97294" name="Picture 14"/>
          <p:cNvPicPr>
            <a:picLocks noChangeAspect="1" noChangeArrowheads="1"/>
          </p:cNvPicPr>
          <p:nvPr/>
        </p:nvPicPr>
        <p:blipFill>
          <a:blip r:embed="rId3" cstate="print"/>
          <a:srcRect/>
          <a:stretch>
            <a:fillRect/>
          </a:stretch>
        </p:blipFill>
        <p:spPr bwMode="auto">
          <a:xfrm>
            <a:off x="1371600" y="2514600"/>
            <a:ext cx="609600" cy="112713"/>
          </a:xfrm>
          <a:prstGeom prst="rect">
            <a:avLst/>
          </a:prstGeom>
          <a:solidFill>
            <a:schemeClr val="bg1"/>
          </a:solidFill>
          <a:ln w="9525">
            <a:solidFill>
              <a:schemeClr val="bg1"/>
            </a:solidFill>
            <a:miter lim="800000"/>
            <a:headEnd/>
            <a:tailEnd/>
          </a:ln>
          <a:effectLst/>
        </p:spPr>
      </p:pic>
      <p:pic>
        <p:nvPicPr>
          <p:cNvPr id="97295" name="Picture 15"/>
          <p:cNvPicPr>
            <a:picLocks noChangeAspect="1" noChangeArrowheads="1"/>
          </p:cNvPicPr>
          <p:nvPr/>
        </p:nvPicPr>
        <p:blipFill>
          <a:blip r:embed="rId3" cstate="print"/>
          <a:srcRect/>
          <a:stretch>
            <a:fillRect/>
          </a:stretch>
        </p:blipFill>
        <p:spPr bwMode="auto">
          <a:xfrm>
            <a:off x="5181600" y="2513013"/>
            <a:ext cx="609600" cy="112712"/>
          </a:xfrm>
          <a:prstGeom prst="rect">
            <a:avLst/>
          </a:prstGeom>
          <a:solidFill>
            <a:schemeClr val="bg1"/>
          </a:solidFill>
          <a:ln w="9525">
            <a:solidFill>
              <a:schemeClr val="bg1"/>
            </a:solidFill>
            <a:miter lim="800000"/>
            <a:headEnd/>
            <a:tailEnd/>
          </a:ln>
          <a:effectLst/>
        </p:spPr>
      </p:pic>
      <p:pic>
        <p:nvPicPr>
          <p:cNvPr id="97296" name="Picture 16"/>
          <p:cNvPicPr>
            <a:picLocks noChangeAspect="1" noChangeArrowheads="1"/>
          </p:cNvPicPr>
          <p:nvPr/>
        </p:nvPicPr>
        <p:blipFill>
          <a:blip r:embed="rId3" cstate="print"/>
          <a:srcRect/>
          <a:stretch>
            <a:fillRect/>
          </a:stretch>
        </p:blipFill>
        <p:spPr bwMode="auto">
          <a:xfrm>
            <a:off x="2819400" y="2514600"/>
            <a:ext cx="609600" cy="112713"/>
          </a:xfrm>
          <a:prstGeom prst="rect">
            <a:avLst/>
          </a:prstGeom>
          <a:solidFill>
            <a:schemeClr val="bg1"/>
          </a:solidFill>
          <a:ln w="9525">
            <a:solidFill>
              <a:schemeClr val="bg1"/>
            </a:solidFill>
            <a:miter lim="800000"/>
            <a:headEnd/>
            <a:tailEnd/>
          </a:ln>
          <a:effectLst/>
        </p:spPr>
      </p:pic>
      <p:pic>
        <p:nvPicPr>
          <p:cNvPr id="97297" name="Picture 17"/>
          <p:cNvPicPr>
            <a:picLocks noChangeAspect="1" noChangeArrowheads="1"/>
          </p:cNvPicPr>
          <p:nvPr/>
        </p:nvPicPr>
        <p:blipFill>
          <a:blip r:embed="rId3" cstate="print"/>
          <a:srcRect/>
          <a:stretch>
            <a:fillRect/>
          </a:stretch>
        </p:blipFill>
        <p:spPr bwMode="auto">
          <a:xfrm>
            <a:off x="3543300" y="2514600"/>
            <a:ext cx="609600" cy="112713"/>
          </a:xfrm>
          <a:prstGeom prst="rect">
            <a:avLst/>
          </a:prstGeom>
          <a:solidFill>
            <a:schemeClr val="bg1"/>
          </a:solidFill>
          <a:ln w="9525">
            <a:solidFill>
              <a:schemeClr val="bg1"/>
            </a:solidFill>
            <a:miter lim="800000"/>
            <a:headEnd/>
            <a:tailEnd/>
          </a:ln>
          <a:effectLst/>
        </p:spPr>
      </p:pic>
      <p:pic>
        <p:nvPicPr>
          <p:cNvPr id="97298" name="Picture 18"/>
          <p:cNvPicPr>
            <a:picLocks noChangeAspect="1" noChangeArrowheads="1"/>
          </p:cNvPicPr>
          <p:nvPr/>
        </p:nvPicPr>
        <p:blipFill>
          <a:blip r:embed="rId3" cstate="print"/>
          <a:srcRect/>
          <a:stretch>
            <a:fillRect/>
          </a:stretch>
        </p:blipFill>
        <p:spPr bwMode="auto">
          <a:xfrm>
            <a:off x="2095500" y="2514600"/>
            <a:ext cx="609600" cy="112713"/>
          </a:xfrm>
          <a:prstGeom prst="rect">
            <a:avLst/>
          </a:prstGeom>
          <a:solidFill>
            <a:schemeClr val="bg1"/>
          </a:solidFill>
          <a:ln w="9525">
            <a:solidFill>
              <a:schemeClr val="bg1"/>
            </a:solidFill>
            <a:miter lim="800000"/>
            <a:headEnd/>
            <a:tailEnd/>
          </a:ln>
          <a:effectLst/>
        </p:spPr>
      </p:pic>
      <p:pic>
        <p:nvPicPr>
          <p:cNvPr id="97299" name="Picture 19"/>
          <p:cNvPicPr>
            <a:picLocks noChangeAspect="1" noChangeArrowheads="1"/>
          </p:cNvPicPr>
          <p:nvPr/>
        </p:nvPicPr>
        <p:blipFill>
          <a:blip r:embed="rId3" cstate="print"/>
          <a:srcRect/>
          <a:stretch>
            <a:fillRect/>
          </a:stretch>
        </p:blipFill>
        <p:spPr bwMode="auto">
          <a:xfrm>
            <a:off x="6858000" y="3122613"/>
            <a:ext cx="609600" cy="112712"/>
          </a:xfrm>
          <a:prstGeom prst="rect">
            <a:avLst/>
          </a:prstGeom>
          <a:solidFill>
            <a:schemeClr val="bg1"/>
          </a:solidFill>
          <a:ln w="9525">
            <a:solidFill>
              <a:schemeClr val="bg1"/>
            </a:solidFill>
            <a:miter lim="800000"/>
            <a:headEnd/>
            <a:tailEnd/>
          </a:ln>
          <a:effectLst/>
        </p:spPr>
      </p:pic>
      <p:pic>
        <p:nvPicPr>
          <p:cNvPr id="97300" name="Picture 20"/>
          <p:cNvPicPr>
            <a:picLocks noChangeAspect="1" noChangeArrowheads="1"/>
          </p:cNvPicPr>
          <p:nvPr/>
        </p:nvPicPr>
        <p:blipFill>
          <a:blip r:embed="rId3" cstate="print"/>
          <a:srcRect/>
          <a:stretch>
            <a:fillRect/>
          </a:stretch>
        </p:blipFill>
        <p:spPr bwMode="auto">
          <a:xfrm>
            <a:off x="4343400" y="3122613"/>
            <a:ext cx="609600" cy="112712"/>
          </a:xfrm>
          <a:prstGeom prst="rect">
            <a:avLst/>
          </a:prstGeom>
          <a:solidFill>
            <a:schemeClr val="bg1"/>
          </a:solidFill>
          <a:ln w="9525">
            <a:solidFill>
              <a:schemeClr val="bg1"/>
            </a:solidFill>
            <a:miter lim="800000"/>
            <a:headEnd/>
            <a:tailEnd/>
          </a:ln>
          <a:effectLst/>
        </p:spPr>
      </p:pic>
      <p:pic>
        <p:nvPicPr>
          <p:cNvPr id="97301" name="Picture 21"/>
          <p:cNvPicPr>
            <a:picLocks noChangeAspect="1" noChangeArrowheads="1"/>
          </p:cNvPicPr>
          <p:nvPr/>
        </p:nvPicPr>
        <p:blipFill>
          <a:blip r:embed="rId3" cstate="print"/>
          <a:srcRect/>
          <a:stretch>
            <a:fillRect/>
          </a:stretch>
        </p:blipFill>
        <p:spPr bwMode="auto">
          <a:xfrm>
            <a:off x="6019800" y="3122613"/>
            <a:ext cx="609600" cy="112712"/>
          </a:xfrm>
          <a:prstGeom prst="rect">
            <a:avLst/>
          </a:prstGeom>
          <a:solidFill>
            <a:schemeClr val="bg1"/>
          </a:solidFill>
          <a:ln w="9525">
            <a:solidFill>
              <a:schemeClr val="bg1"/>
            </a:solidFill>
            <a:miter lim="800000"/>
            <a:headEnd/>
            <a:tailEnd/>
          </a:ln>
          <a:effectLst/>
        </p:spPr>
      </p:pic>
      <p:pic>
        <p:nvPicPr>
          <p:cNvPr id="97302" name="Picture 22"/>
          <p:cNvPicPr>
            <a:picLocks noChangeAspect="1" noChangeArrowheads="1"/>
          </p:cNvPicPr>
          <p:nvPr/>
        </p:nvPicPr>
        <p:blipFill>
          <a:blip r:embed="rId3" cstate="print"/>
          <a:srcRect/>
          <a:stretch>
            <a:fillRect/>
          </a:stretch>
        </p:blipFill>
        <p:spPr bwMode="auto">
          <a:xfrm>
            <a:off x="1371600" y="3124200"/>
            <a:ext cx="609600" cy="112713"/>
          </a:xfrm>
          <a:prstGeom prst="rect">
            <a:avLst/>
          </a:prstGeom>
          <a:solidFill>
            <a:schemeClr val="bg1"/>
          </a:solidFill>
          <a:ln w="9525">
            <a:solidFill>
              <a:schemeClr val="bg1"/>
            </a:solidFill>
            <a:miter lim="800000"/>
            <a:headEnd/>
            <a:tailEnd/>
          </a:ln>
          <a:effectLst/>
        </p:spPr>
      </p:pic>
      <p:pic>
        <p:nvPicPr>
          <p:cNvPr id="97303" name="Picture 23"/>
          <p:cNvPicPr>
            <a:picLocks noChangeAspect="1" noChangeArrowheads="1"/>
          </p:cNvPicPr>
          <p:nvPr/>
        </p:nvPicPr>
        <p:blipFill>
          <a:blip r:embed="rId3" cstate="print"/>
          <a:srcRect/>
          <a:stretch>
            <a:fillRect/>
          </a:stretch>
        </p:blipFill>
        <p:spPr bwMode="auto">
          <a:xfrm>
            <a:off x="5181600" y="3122613"/>
            <a:ext cx="609600" cy="112712"/>
          </a:xfrm>
          <a:prstGeom prst="rect">
            <a:avLst/>
          </a:prstGeom>
          <a:solidFill>
            <a:schemeClr val="bg1"/>
          </a:solidFill>
          <a:ln w="9525">
            <a:solidFill>
              <a:schemeClr val="bg1"/>
            </a:solidFill>
            <a:miter lim="800000"/>
            <a:headEnd/>
            <a:tailEnd/>
          </a:ln>
          <a:effectLst/>
        </p:spPr>
      </p:pic>
      <p:pic>
        <p:nvPicPr>
          <p:cNvPr id="97304" name="Picture 24"/>
          <p:cNvPicPr>
            <a:picLocks noChangeAspect="1" noChangeArrowheads="1"/>
          </p:cNvPicPr>
          <p:nvPr/>
        </p:nvPicPr>
        <p:blipFill>
          <a:blip r:embed="rId3" cstate="print"/>
          <a:srcRect/>
          <a:stretch>
            <a:fillRect/>
          </a:stretch>
        </p:blipFill>
        <p:spPr bwMode="auto">
          <a:xfrm>
            <a:off x="2819400" y="3124200"/>
            <a:ext cx="609600" cy="112713"/>
          </a:xfrm>
          <a:prstGeom prst="rect">
            <a:avLst/>
          </a:prstGeom>
          <a:solidFill>
            <a:schemeClr val="bg1"/>
          </a:solidFill>
          <a:ln w="9525">
            <a:solidFill>
              <a:schemeClr val="bg1"/>
            </a:solidFill>
            <a:miter lim="800000"/>
            <a:headEnd/>
            <a:tailEnd/>
          </a:ln>
          <a:effectLst/>
        </p:spPr>
      </p:pic>
      <p:pic>
        <p:nvPicPr>
          <p:cNvPr id="97305" name="Picture 25"/>
          <p:cNvPicPr>
            <a:picLocks noChangeAspect="1" noChangeArrowheads="1"/>
          </p:cNvPicPr>
          <p:nvPr/>
        </p:nvPicPr>
        <p:blipFill>
          <a:blip r:embed="rId3" cstate="print"/>
          <a:srcRect/>
          <a:stretch>
            <a:fillRect/>
          </a:stretch>
        </p:blipFill>
        <p:spPr bwMode="auto">
          <a:xfrm>
            <a:off x="3543300" y="3124200"/>
            <a:ext cx="609600" cy="112713"/>
          </a:xfrm>
          <a:prstGeom prst="rect">
            <a:avLst/>
          </a:prstGeom>
          <a:solidFill>
            <a:schemeClr val="bg1"/>
          </a:solidFill>
          <a:ln w="9525">
            <a:solidFill>
              <a:schemeClr val="bg1"/>
            </a:solidFill>
            <a:miter lim="800000"/>
            <a:headEnd/>
            <a:tailEnd/>
          </a:ln>
          <a:effectLst/>
        </p:spPr>
      </p:pic>
      <p:pic>
        <p:nvPicPr>
          <p:cNvPr id="97306" name="Picture 26"/>
          <p:cNvPicPr>
            <a:picLocks noChangeAspect="1" noChangeArrowheads="1"/>
          </p:cNvPicPr>
          <p:nvPr/>
        </p:nvPicPr>
        <p:blipFill>
          <a:blip r:embed="rId3" cstate="print"/>
          <a:srcRect/>
          <a:stretch>
            <a:fillRect/>
          </a:stretch>
        </p:blipFill>
        <p:spPr bwMode="auto">
          <a:xfrm>
            <a:off x="2095500" y="3124200"/>
            <a:ext cx="609600" cy="112713"/>
          </a:xfrm>
          <a:prstGeom prst="rect">
            <a:avLst/>
          </a:prstGeom>
          <a:solidFill>
            <a:schemeClr val="bg1"/>
          </a:solidFill>
          <a:ln w="9525">
            <a:solidFill>
              <a:schemeClr val="bg1"/>
            </a:solidFill>
            <a:miter lim="800000"/>
            <a:headEnd/>
            <a:tailEnd/>
          </a:ln>
          <a:effectLst/>
        </p:spPr>
      </p:pic>
      <p:pic>
        <p:nvPicPr>
          <p:cNvPr id="97307" name="Picture 27"/>
          <p:cNvPicPr>
            <a:picLocks noChangeAspect="1" noChangeArrowheads="1"/>
          </p:cNvPicPr>
          <p:nvPr/>
        </p:nvPicPr>
        <p:blipFill>
          <a:blip r:embed="rId3" cstate="print"/>
          <a:srcRect/>
          <a:stretch>
            <a:fillRect/>
          </a:stretch>
        </p:blipFill>
        <p:spPr bwMode="auto">
          <a:xfrm>
            <a:off x="6858000" y="3294063"/>
            <a:ext cx="609600" cy="112712"/>
          </a:xfrm>
          <a:prstGeom prst="rect">
            <a:avLst/>
          </a:prstGeom>
          <a:solidFill>
            <a:schemeClr val="bg1"/>
          </a:solidFill>
          <a:ln w="9525">
            <a:solidFill>
              <a:schemeClr val="bg1"/>
            </a:solidFill>
            <a:miter lim="800000"/>
            <a:headEnd/>
            <a:tailEnd/>
          </a:ln>
          <a:effectLst/>
        </p:spPr>
      </p:pic>
      <p:pic>
        <p:nvPicPr>
          <p:cNvPr id="97308" name="Picture 28"/>
          <p:cNvPicPr>
            <a:picLocks noChangeAspect="1" noChangeArrowheads="1"/>
          </p:cNvPicPr>
          <p:nvPr/>
        </p:nvPicPr>
        <p:blipFill>
          <a:blip r:embed="rId3" cstate="print"/>
          <a:srcRect/>
          <a:stretch>
            <a:fillRect/>
          </a:stretch>
        </p:blipFill>
        <p:spPr bwMode="auto">
          <a:xfrm>
            <a:off x="4343400" y="3294063"/>
            <a:ext cx="609600" cy="112712"/>
          </a:xfrm>
          <a:prstGeom prst="rect">
            <a:avLst/>
          </a:prstGeom>
          <a:solidFill>
            <a:schemeClr val="bg1"/>
          </a:solidFill>
          <a:ln w="9525">
            <a:solidFill>
              <a:schemeClr val="bg1"/>
            </a:solidFill>
            <a:miter lim="800000"/>
            <a:headEnd/>
            <a:tailEnd/>
          </a:ln>
          <a:effectLst/>
        </p:spPr>
      </p:pic>
      <p:pic>
        <p:nvPicPr>
          <p:cNvPr id="97309" name="Picture 29"/>
          <p:cNvPicPr>
            <a:picLocks noChangeAspect="1" noChangeArrowheads="1"/>
          </p:cNvPicPr>
          <p:nvPr/>
        </p:nvPicPr>
        <p:blipFill>
          <a:blip r:embed="rId3" cstate="print"/>
          <a:srcRect/>
          <a:stretch>
            <a:fillRect/>
          </a:stretch>
        </p:blipFill>
        <p:spPr bwMode="auto">
          <a:xfrm>
            <a:off x="6019800" y="3294063"/>
            <a:ext cx="609600" cy="112712"/>
          </a:xfrm>
          <a:prstGeom prst="rect">
            <a:avLst/>
          </a:prstGeom>
          <a:solidFill>
            <a:schemeClr val="bg1"/>
          </a:solidFill>
          <a:ln w="9525">
            <a:solidFill>
              <a:schemeClr val="bg1"/>
            </a:solidFill>
            <a:miter lim="800000"/>
            <a:headEnd/>
            <a:tailEnd/>
          </a:ln>
          <a:effectLst/>
        </p:spPr>
      </p:pic>
      <p:pic>
        <p:nvPicPr>
          <p:cNvPr id="97310" name="Picture 30"/>
          <p:cNvPicPr>
            <a:picLocks noChangeAspect="1" noChangeArrowheads="1"/>
          </p:cNvPicPr>
          <p:nvPr/>
        </p:nvPicPr>
        <p:blipFill>
          <a:blip r:embed="rId3" cstate="print"/>
          <a:srcRect/>
          <a:stretch>
            <a:fillRect/>
          </a:stretch>
        </p:blipFill>
        <p:spPr bwMode="auto">
          <a:xfrm>
            <a:off x="1371600" y="3295650"/>
            <a:ext cx="609600" cy="112713"/>
          </a:xfrm>
          <a:prstGeom prst="rect">
            <a:avLst/>
          </a:prstGeom>
          <a:solidFill>
            <a:schemeClr val="bg1"/>
          </a:solidFill>
          <a:ln w="9525">
            <a:solidFill>
              <a:schemeClr val="bg1"/>
            </a:solidFill>
            <a:miter lim="800000"/>
            <a:headEnd/>
            <a:tailEnd/>
          </a:ln>
          <a:effectLst/>
        </p:spPr>
      </p:pic>
      <p:pic>
        <p:nvPicPr>
          <p:cNvPr id="97311" name="Picture 31"/>
          <p:cNvPicPr>
            <a:picLocks noChangeAspect="1" noChangeArrowheads="1"/>
          </p:cNvPicPr>
          <p:nvPr/>
        </p:nvPicPr>
        <p:blipFill>
          <a:blip r:embed="rId3" cstate="print"/>
          <a:srcRect/>
          <a:stretch>
            <a:fillRect/>
          </a:stretch>
        </p:blipFill>
        <p:spPr bwMode="auto">
          <a:xfrm>
            <a:off x="5181600" y="3294063"/>
            <a:ext cx="609600" cy="112712"/>
          </a:xfrm>
          <a:prstGeom prst="rect">
            <a:avLst/>
          </a:prstGeom>
          <a:solidFill>
            <a:schemeClr val="bg1"/>
          </a:solidFill>
          <a:ln w="9525">
            <a:solidFill>
              <a:schemeClr val="bg1"/>
            </a:solidFill>
            <a:miter lim="800000"/>
            <a:headEnd/>
            <a:tailEnd/>
          </a:ln>
          <a:effectLst/>
        </p:spPr>
      </p:pic>
      <p:pic>
        <p:nvPicPr>
          <p:cNvPr id="97312" name="Picture 32"/>
          <p:cNvPicPr>
            <a:picLocks noChangeAspect="1" noChangeArrowheads="1"/>
          </p:cNvPicPr>
          <p:nvPr/>
        </p:nvPicPr>
        <p:blipFill>
          <a:blip r:embed="rId3" cstate="print"/>
          <a:srcRect/>
          <a:stretch>
            <a:fillRect/>
          </a:stretch>
        </p:blipFill>
        <p:spPr bwMode="auto">
          <a:xfrm>
            <a:off x="2819400" y="3295650"/>
            <a:ext cx="609600" cy="112713"/>
          </a:xfrm>
          <a:prstGeom prst="rect">
            <a:avLst/>
          </a:prstGeom>
          <a:solidFill>
            <a:schemeClr val="bg1"/>
          </a:solidFill>
          <a:ln w="9525">
            <a:solidFill>
              <a:schemeClr val="bg1"/>
            </a:solidFill>
            <a:miter lim="800000"/>
            <a:headEnd/>
            <a:tailEnd/>
          </a:ln>
          <a:effectLst/>
        </p:spPr>
      </p:pic>
      <p:pic>
        <p:nvPicPr>
          <p:cNvPr id="97313" name="Picture 33"/>
          <p:cNvPicPr>
            <a:picLocks noChangeAspect="1" noChangeArrowheads="1"/>
          </p:cNvPicPr>
          <p:nvPr/>
        </p:nvPicPr>
        <p:blipFill>
          <a:blip r:embed="rId3" cstate="print"/>
          <a:srcRect/>
          <a:stretch>
            <a:fillRect/>
          </a:stretch>
        </p:blipFill>
        <p:spPr bwMode="auto">
          <a:xfrm>
            <a:off x="3543300" y="3295650"/>
            <a:ext cx="609600" cy="112713"/>
          </a:xfrm>
          <a:prstGeom prst="rect">
            <a:avLst/>
          </a:prstGeom>
          <a:solidFill>
            <a:schemeClr val="bg1"/>
          </a:solidFill>
          <a:ln w="9525">
            <a:solidFill>
              <a:schemeClr val="bg1"/>
            </a:solidFill>
            <a:miter lim="800000"/>
            <a:headEnd/>
            <a:tailEnd/>
          </a:ln>
          <a:effectLst/>
        </p:spPr>
      </p:pic>
      <p:pic>
        <p:nvPicPr>
          <p:cNvPr id="97314" name="Picture 34"/>
          <p:cNvPicPr>
            <a:picLocks noChangeAspect="1" noChangeArrowheads="1"/>
          </p:cNvPicPr>
          <p:nvPr/>
        </p:nvPicPr>
        <p:blipFill>
          <a:blip r:embed="rId3" cstate="print"/>
          <a:srcRect/>
          <a:stretch>
            <a:fillRect/>
          </a:stretch>
        </p:blipFill>
        <p:spPr bwMode="auto">
          <a:xfrm>
            <a:off x="2095500" y="3295650"/>
            <a:ext cx="609600" cy="112713"/>
          </a:xfrm>
          <a:prstGeom prst="rect">
            <a:avLst/>
          </a:prstGeom>
          <a:solidFill>
            <a:schemeClr val="bg1"/>
          </a:solidFill>
          <a:ln w="9525">
            <a:solidFill>
              <a:schemeClr val="bg1"/>
            </a:solidFill>
            <a:miter lim="800000"/>
            <a:headEnd/>
            <a:tailEnd/>
          </a:ln>
          <a:effectLst/>
        </p:spPr>
      </p:pic>
      <p:pic>
        <p:nvPicPr>
          <p:cNvPr id="97315" name="Picture 35"/>
          <p:cNvPicPr>
            <a:picLocks noChangeAspect="1" noChangeArrowheads="1"/>
          </p:cNvPicPr>
          <p:nvPr/>
        </p:nvPicPr>
        <p:blipFill>
          <a:blip r:embed="rId3" cstate="print"/>
          <a:srcRect/>
          <a:stretch>
            <a:fillRect/>
          </a:stretch>
        </p:blipFill>
        <p:spPr bwMode="auto">
          <a:xfrm>
            <a:off x="6858000" y="3827463"/>
            <a:ext cx="609600" cy="112712"/>
          </a:xfrm>
          <a:prstGeom prst="rect">
            <a:avLst/>
          </a:prstGeom>
          <a:solidFill>
            <a:schemeClr val="bg1"/>
          </a:solidFill>
          <a:ln w="9525">
            <a:solidFill>
              <a:schemeClr val="bg1"/>
            </a:solidFill>
            <a:miter lim="800000"/>
            <a:headEnd/>
            <a:tailEnd/>
          </a:ln>
          <a:effectLst/>
        </p:spPr>
      </p:pic>
      <p:pic>
        <p:nvPicPr>
          <p:cNvPr id="97316" name="Picture 36"/>
          <p:cNvPicPr>
            <a:picLocks noChangeAspect="1" noChangeArrowheads="1"/>
          </p:cNvPicPr>
          <p:nvPr/>
        </p:nvPicPr>
        <p:blipFill>
          <a:blip r:embed="rId3" cstate="print"/>
          <a:srcRect/>
          <a:stretch>
            <a:fillRect/>
          </a:stretch>
        </p:blipFill>
        <p:spPr bwMode="auto">
          <a:xfrm>
            <a:off x="4343400" y="3827463"/>
            <a:ext cx="609600" cy="112712"/>
          </a:xfrm>
          <a:prstGeom prst="rect">
            <a:avLst/>
          </a:prstGeom>
          <a:solidFill>
            <a:schemeClr val="bg1"/>
          </a:solidFill>
          <a:ln w="9525">
            <a:solidFill>
              <a:schemeClr val="bg1"/>
            </a:solidFill>
            <a:miter lim="800000"/>
            <a:headEnd/>
            <a:tailEnd/>
          </a:ln>
          <a:effectLst/>
        </p:spPr>
      </p:pic>
      <p:pic>
        <p:nvPicPr>
          <p:cNvPr id="97317" name="Picture 37"/>
          <p:cNvPicPr>
            <a:picLocks noChangeAspect="1" noChangeArrowheads="1"/>
          </p:cNvPicPr>
          <p:nvPr/>
        </p:nvPicPr>
        <p:blipFill>
          <a:blip r:embed="rId3" cstate="print"/>
          <a:srcRect/>
          <a:stretch>
            <a:fillRect/>
          </a:stretch>
        </p:blipFill>
        <p:spPr bwMode="auto">
          <a:xfrm>
            <a:off x="6019800" y="3827463"/>
            <a:ext cx="609600" cy="112712"/>
          </a:xfrm>
          <a:prstGeom prst="rect">
            <a:avLst/>
          </a:prstGeom>
          <a:solidFill>
            <a:schemeClr val="bg1"/>
          </a:solidFill>
          <a:ln w="9525">
            <a:solidFill>
              <a:schemeClr val="bg1"/>
            </a:solidFill>
            <a:miter lim="800000"/>
            <a:headEnd/>
            <a:tailEnd/>
          </a:ln>
          <a:effectLst/>
        </p:spPr>
      </p:pic>
      <p:pic>
        <p:nvPicPr>
          <p:cNvPr id="97318" name="Picture 38"/>
          <p:cNvPicPr>
            <a:picLocks noChangeAspect="1" noChangeArrowheads="1"/>
          </p:cNvPicPr>
          <p:nvPr/>
        </p:nvPicPr>
        <p:blipFill>
          <a:blip r:embed="rId3" cstate="print"/>
          <a:srcRect/>
          <a:stretch>
            <a:fillRect/>
          </a:stretch>
        </p:blipFill>
        <p:spPr bwMode="auto">
          <a:xfrm>
            <a:off x="1371600" y="3829050"/>
            <a:ext cx="609600" cy="112713"/>
          </a:xfrm>
          <a:prstGeom prst="rect">
            <a:avLst/>
          </a:prstGeom>
          <a:solidFill>
            <a:schemeClr val="bg1"/>
          </a:solidFill>
          <a:ln w="9525">
            <a:solidFill>
              <a:schemeClr val="bg1"/>
            </a:solidFill>
            <a:miter lim="800000"/>
            <a:headEnd/>
            <a:tailEnd/>
          </a:ln>
          <a:effectLst/>
        </p:spPr>
      </p:pic>
      <p:pic>
        <p:nvPicPr>
          <p:cNvPr id="97319" name="Picture 39"/>
          <p:cNvPicPr>
            <a:picLocks noChangeAspect="1" noChangeArrowheads="1"/>
          </p:cNvPicPr>
          <p:nvPr/>
        </p:nvPicPr>
        <p:blipFill>
          <a:blip r:embed="rId3" cstate="print"/>
          <a:srcRect/>
          <a:stretch>
            <a:fillRect/>
          </a:stretch>
        </p:blipFill>
        <p:spPr bwMode="auto">
          <a:xfrm>
            <a:off x="5181600" y="3827463"/>
            <a:ext cx="609600" cy="112712"/>
          </a:xfrm>
          <a:prstGeom prst="rect">
            <a:avLst/>
          </a:prstGeom>
          <a:solidFill>
            <a:schemeClr val="bg1"/>
          </a:solidFill>
          <a:ln w="9525">
            <a:solidFill>
              <a:schemeClr val="bg1"/>
            </a:solidFill>
            <a:miter lim="800000"/>
            <a:headEnd/>
            <a:tailEnd/>
          </a:ln>
          <a:effectLst/>
        </p:spPr>
      </p:pic>
      <p:pic>
        <p:nvPicPr>
          <p:cNvPr id="97320" name="Picture 40"/>
          <p:cNvPicPr>
            <a:picLocks noChangeAspect="1" noChangeArrowheads="1"/>
          </p:cNvPicPr>
          <p:nvPr/>
        </p:nvPicPr>
        <p:blipFill>
          <a:blip r:embed="rId3" cstate="print"/>
          <a:srcRect/>
          <a:stretch>
            <a:fillRect/>
          </a:stretch>
        </p:blipFill>
        <p:spPr bwMode="auto">
          <a:xfrm>
            <a:off x="2819400" y="3829050"/>
            <a:ext cx="609600" cy="112713"/>
          </a:xfrm>
          <a:prstGeom prst="rect">
            <a:avLst/>
          </a:prstGeom>
          <a:solidFill>
            <a:schemeClr val="bg1"/>
          </a:solidFill>
          <a:ln w="9525">
            <a:solidFill>
              <a:schemeClr val="bg1"/>
            </a:solidFill>
            <a:miter lim="800000"/>
            <a:headEnd/>
            <a:tailEnd/>
          </a:ln>
          <a:effectLst/>
        </p:spPr>
      </p:pic>
      <p:pic>
        <p:nvPicPr>
          <p:cNvPr id="97321" name="Picture 41"/>
          <p:cNvPicPr>
            <a:picLocks noChangeAspect="1" noChangeArrowheads="1"/>
          </p:cNvPicPr>
          <p:nvPr/>
        </p:nvPicPr>
        <p:blipFill>
          <a:blip r:embed="rId3" cstate="print"/>
          <a:srcRect/>
          <a:stretch>
            <a:fillRect/>
          </a:stretch>
        </p:blipFill>
        <p:spPr bwMode="auto">
          <a:xfrm>
            <a:off x="3543300" y="3829050"/>
            <a:ext cx="609600" cy="112713"/>
          </a:xfrm>
          <a:prstGeom prst="rect">
            <a:avLst/>
          </a:prstGeom>
          <a:solidFill>
            <a:schemeClr val="bg1"/>
          </a:solidFill>
          <a:ln w="9525">
            <a:solidFill>
              <a:schemeClr val="bg1"/>
            </a:solidFill>
            <a:miter lim="800000"/>
            <a:headEnd/>
            <a:tailEnd/>
          </a:ln>
          <a:effectLst/>
        </p:spPr>
      </p:pic>
      <p:pic>
        <p:nvPicPr>
          <p:cNvPr id="97322" name="Picture 42"/>
          <p:cNvPicPr>
            <a:picLocks noChangeAspect="1" noChangeArrowheads="1"/>
          </p:cNvPicPr>
          <p:nvPr/>
        </p:nvPicPr>
        <p:blipFill>
          <a:blip r:embed="rId3" cstate="print"/>
          <a:srcRect/>
          <a:stretch>
            <a:fillRect/>
          </a:stretch>
        </p:blipFill>
        <p:spPr bwMode="auto">
          <a:xfrm>
            <a:off x="2095500" y="3829050"/>
            <a:ext cx="609600" cy="112713"/>
          </a:xfrm>
          <a:prstGeom prst="rect">
            <a:avLst/>
          </a:prstGeom>
          <a:solidFill>
            <a:schemeClr val="bg1"/>
          </a:solidFill>
          <a:ln w="9525">
            <a:solidFill>
              <a:schemeClr val="bg1"/>
            </a:solidFill>
            <a:miter lim="800000"/>
            <a:headEnd/>
            <a:tailEnd/>
          </a:ln>
          <a:effectLst/>
        </p:spPr>
      </p:pic>
      <p:pic>
        <p:nvPicPr>
          <p:cNvPr id="97323" name="Picture 43"/>
          <p:cNvPicPr>
            <a:picLocks noChangeAspect="1" noChangeArrowheads="1"/>
          </p:cNvPicPr>
          <p:nvPr/>
        </p:nvPicPr>
        <p:blipFill>
          <a:blip r:embed="rId3" cstate="print"/>
          <a:srcRect/>
          <a:stretch>
            <a:fillRect/>
          </a:stretch>
        </p:blipFill>
        <p:spPr bwMode="auto">
          <a:xfrm>
            <a:off x="6858000" y="3998913"/>
            <a:ext cx="609600" cy="112712"/>
          </a:xfrm>
          <a:prstGeom prst="rect">
            <a:avLst/>
          </a:prstGeom>
          <a:solidFill>
            <a:schemeClr val="bg1"/>
          </a:solidFill>
          <a:ln w="9525">
            <a:solidFill>
              <a:schemeClr val="bg1"/>
            </a:solidFill>
            <a:miter lim="800000"/>
            <a:headEnd/>
            <a:tailEnd/>
          </a:ln>
          <a:effectLst/>
        </p:spPr>
      </p:pic>
      <p:pic>
        <p:nvPicPr>
          <p:cNvPr id="97324" name="Picture 44"/>
          <p:cNvPicPr>
            <a:picLocks noChangeAspect="1" noChangeArrowheads="1"/>
          </p:cNvPicPr>
          <p:nvPr/>
        </p:nvPicPr>
        <p:blipFill>
          <a:blip r:embed="rId3" cstate="print"/>
          <a:srcRect/>
          <a:stretch>
            <a:fillRect/>
          </a:stretch>
        </p:blipFill>
        <p:spPr bwMode="auto">
          <a:xfrm>
            <a:off x="4343400" y="3998913"/>
            <a:ext cx="609600" cy="112712"/>
          </a:xfrm>
          <a:prstGeom prst="rect">
            <a:avLst/>
          </a:prstGeom>
          <a:solidFill>
            <a:schemeClr val="bg1"/>
          </a:solidFill>
          <a:ln w="9525">
            <a:solidFill>
              <a:schemeClr val="bg1"/>
            </a:solidFill>
            <a:miter lim="800000"/>
            <a:headEnd/>
            <a:tailEnd/>
          </a:ln>
          <a:effectLst/>
        </p:spPr>
      </p:pic>
      <p:pic>
        <p:nvPicPr>
          <p:cNvPr id="97325" name="Picture 45"/>
          <p:cNvPicPr>
            <a:picLocks noChangeAspect="1" noChangeArrowheads="1"/>
          </p:cNvPicPr>
          <p:nvPr/>
        </p:nvPicPr>
        <p:blipFill>
          <a:blip r:embed="rId3" cstate="print"/>
          <a:srcRect/>
          <a:stretch>
            <a:fillRect/>
          </a:stretch>
        </p:blipFill>
        <p:spPr bwMode="auto">
          <a:xfrm>
            <a:off x="6019800" y="3998913"/>
            <a:ext cx="609600" cy="112712"/>
          </a:xfrm>
          <a:prstGeom prst="rect">
            <a:avLst/>
          </a:prstGeom>
          <a:solidFill>
            <a:schemeClr val="bg1"/>
          </a:solidFill>
          <a:ln w="9525">
            <a:solidFill>
              <a:schemeClr val="bg1"/>
            </a:solidFill>
            <a:miter lim="800000"/>
            <a:headEnd/>
            <a:tailEnd/>
          </a:ln>
          <a:effectLst/>
        </p:spPr>
      </p:pic>
      <p:pic>
        <p:nvPicPr>
          <p:cNvPr id="97326" name="Picture 46"/>
          <p:cNvPicPr>
            <a:picLocks noChangeAspect="1" noChangeArrowheads="1"/>
          </p:cNvPicPr>
          <p:nvPr/>
        </p:nvPicPr>
        <p:blipFill>
          <a:blip r:embed="rId3" cstate="print"/>
          <a:srcRect/>
          <a:stretch>
            <a:fillRect/>
          </a:stretch>
        </p:blipFill>
        <p:spPr bwMode="auto">
          <a:xfrm>
            <a:off x="1371600" y="4000500"/>
            <a:ext cx="609600" cy="112713"/>
          </a:xfrm>
          <a:prstGeom prst="rect">
            <a:avLst/>
          </a:prstGeom>
          <a:solidFill>
            <a:schemeClr val="bg1"/>
          </a:solidFill>
          <a:ln w="9525">
            <a:solidFill>
              <a:schemeClr val="bg1"/>
            </a:solidFill>
            <a:miter lim="800000"/>
            <a:headEnd/>
            <a:tailEnd/>
          </a:ln>
          <a:effectLst/>
        </p:spPr>
      </p:pic>
      <p:pic>
        <p:nvPicPr>
          <p:cNvPr id="97327" name="Picture 47"/>
          <p:cNvPicPr>
            <a:picLocks noChangeAspect="1" noChangeArrowheads="1"/>
          </p:cNvPicPr>
          <p:nvPr/>
        </p:nvPicPr>
        <p:blipFill>
          <a:blip r:embed="rId3" cstate="print"/>
          <a:srcRect/>
          <a:stretch>
            <a:fillRect/>
          </a:stretch>
        </p:blipFill>
        <p:spPr bwMode="auto">
          <a:xfrm>
            <a:off x="5181600" y="3998913"/>
            <a:ext cx="609600" cy="112712"/>
          </a:xfrm>
          <a:prstGeom prst="rect">
            <a:avLst/>
          </a:prstGeom>
          <a:solidFill>
            <a:schemeClr val="bg1"/>
          </a:solidFill>
          <a:ln w="9525">
            <a:solidFill>
              <a:schemeClr val="bg1"/>
            </a:solidFill>
            <a:miter lim="800000"/>
            <a:headEnd/>
            <a:tailEnd/>
          </a:ln>
          <a:effectLst/>
        </p:spPr>
      </p:pic>
      <p:pic>
        <p:nvPicPr>
          <p:cNvPr id="97328" name="Picture 48"/>
          <p:cNvPicPr>
            <a:picLocks noChangeAspect="1" noChangeArrowheads="1"/>
          </p:cNvPicPr>
          <p:nvPr/>
        </p:nvPicPr>
        <p:blipFill>
          <a:blip r:embed="rId3" cstate="print"/>
          <a:srcRect/>
          <a:stretch>
            <a:fillRect/>
          </a:stretch>
        </p:blipFill>
        <p:spPr bwMode="auto">
          <a:xfrm>
            <a:off x="2819400" y="4000500"/>
            <a:ext cx="609600" cy="112713"/>
          </a:xfrm>
          <a:prstGeom prst="rect">
            <a:avLst/>
          </a:prstGeom>
          <a:solidFill>
            <a:schemeClr val="bg1"/>
          </a:solidFill>
          <a:ln w="9525">
            <a:solidFill>
              <a:schemeClr val="bg1"/>
            </a:solidFill>
            <a:miter lim="800000"/>
            <a:headEnd/>
            <a:tailEnd/>
          </a:ln>
          <a:effectLst/>
        </p:spPr>
      </p:pic>
      <p:pic>
        <p:nvPicPr>
          <p:cNvPr id="97329" name="Picture 49"/>
          <p:cNvPicPr>
            <a:picLocks noChangeAspect="1" noChangeArrowheads="1"/>
          </p:cNvPicPr>
          <p:nvPr/>
        </p:nvPicPr>
        <p:blipFill>
          <a:blip r:embed="rId3" cstate="print"/>
          <a:srcRect/>
          <a:stretch>
            <a:fillRect/>
          </a:stretch>
        </p:blipFill>
        <p:spPr bwMode="auto">
          <a:xfrm>
            <a:off x="3543300" y="4000500"/>
            <a:ext cx="609600" cy="112713"/>
          </a:xfrm>
          <a:prstGeom prst="rect">
            <a:avLst/>
          </a:prstGeom>
          <a:solidFill>
            <a:schemeClr val="bg1"/>
          </a:solidFill>
          <a:ln w="9525">
            <a:solidFill>
              <a:schemeClr val="bg1"/>
            </a:solidFill>
            <a:miter lim="800000"/>
            <a:headEnd/>
            <a:tailEnd/>
          </a:ln>
          <a:effectLst/>
        </p:spPr>
      </p:pic>
      <p:pic>
        <p:nvPicPr>
          <p:cNvPr id="97330" name="Picture 50"/>
          <p:cNvPicPr>
            <a:picLocks noChangeAspect="1" noChangeArrowheads="1"/>
          </p:cNvPicPr>
          <p:nvPr/>
        </p:nvPicPr>
        <p:blipFill>
          <a:blip r:embed="rId3" cstate="print"/>
          <a:srcRect/>
          <a:stretch>
            <a:fillRect/>
          </a:stretch>
        </p:blipFill>
        <p:spPr bwMode="auto">
          <a:xfrm>
            <a:off x="2095500" y="4000500"/>
            <a:ext cx="609600" cy="112713"/>
          </a:xfrm>
          <a:prstGeom prst="rect">
            <a:avLst/>
          </a:prstGeom>
          <a:solidFill>
            <a:schemeClr val="bg1"/>
          </a:solidFill>
          <a:ln w="9525">
            <a:solidFill>
              <a:schemeClr val="bg1"/>
            </a:solidFill>
            <a:miter lim="800000"/>
            <a:headEnd/>
            <a:tailEnd/>
          </a:ln>
          <a:effectLst/>
        </p:spPr>
      </p:pic>
      <p:pic>
        <p:nvPicPr>
          <p:cNvPr id="97331" name="Picture 51"/>
          <p:cNvPicPr>
            <a:picLocks noChangeAspect="1" noChangeArrowheads="1"/>
          </p:cNvPicPr>
          <p:nvPr/>
        </p:nvPicPr>
        <p:blipFill>
          <a:blip r:embed="rId3" cstate="print"/>
          <a:srcRect/>
          <a:stretch>
            <a:fillRect/>
          </a:stretch>
        </p:blipFill>
        <p:spPr bwMode="auto">
          <a:xfrm>
            <a:off x="6858000" y="4208463"/>
            <a:ext cx="609600" cy="112712"/>
          </a:xfrm>
          <a:prstGeom prst="rect">
            <a:avLst/>
          </a:prstGeom>
          <a:solidFill>
            <a:schemeClr val="bg1"/>
          </a:solidFill>
          <a:ln w="9525">
            <a:solidFill>
              <a:schemeClr val="bg1"/>
            </a:solidFill>
            <a:miter lim="800000"/>
            <a:headEnd/>
            <a:tailEnd/>
          </a:ln>
          <a:effectLst/>
        </p:spPr>
      </p:pic>
      <p:pic>
        <p:nvPicPr>
          <p:cNvPr id="97332" name="Picture 52"/>
          <p:cNvPicPr>
            <a:picLocks noChangeAspect="1" noChangeArrowheads="1"/>
          </p:cNvPicPr>
          <p:nvPr/>
        </p:nvPicPr>
        <p:blipFill>
          <a:blip r:embed="rId3" cstate="print"/>
          <a:srcRect/>
          <a:stretch>
            <a:fillRect/>
          </a:stretch>
        </p:blipFill>
        <p:spPr bwMode="auto">
          <a:xfrm>
            <a:off x="4343400" y="4208463"/>
            <a:ext cx="609600" cy="112712"/>
          </a:xfrm>
          <a:prstGeom prst="rect">
            <a:avLst/>
          </a:prstGeom>
          <a:solidFill>
            <a:schemeClr val="bg1"/>
          </a:solidFill>
          <a:ln w="9525">
            <a:solidFill>
              <a:schemeClr val="bg1"/>
            </a:solidFill>
            <a:miter lim="800000"/>
            <a:headEnd/>
            <a:tailEnd/>
          </a:ln>
          <a:effectLst/>
        </p:spPr>
      </p:pic>
      <p:pic>
        <p:nvPicPr>
          <p:cNvPr id="97333" name="Picture 53"/>
          <p:cNvPicPr>
            <a:picLocks noChangeAspect="1" noChangeArrowheads="1"/>
          </p:cNvPicPr>
          <p:nvPr/>
        </p:nvPicPr>
        <p:blipFill>
          <a:blip r:embed="rId3" cstate="print"/>
          <a:srcRect/>
          <a:stretch>
            <a:fillRect/>
          </a:stretch>
        </p:blipFill>
        <p:spPr bwMode="auto">
          <a:xfrm>
            <a:off x="6019800" y="4208463"/>
            <a:ext cx="609600" cy="112712"/>
          </a:xfrm>
          <a:prstGeom prst="rect">
            <a:avLst/>
          </a:prstGeom>
          <a:solidFill>
            <a:schemeClr val="bg1"/>
          </a:solidFill>
          <a:ln w="9525">
            <a:solidFill>
              <a:schemeClr val="bg1"/>
            </a:solidFill>
            <a:miter lim="800000"/>
            <a:headEnd/>
            <a:tailEnd/>
          </a:ln>
          <a:effectLst/>
        </p:spPr>
      </p:pic>
      <p:pic>
        <p:nvPicPr>
          <p:cNvPr id="97334" name="Picture 54"/>
          <p:cNvPicPr>
            <a:picLocks noChangeAspect="1" noChangeArrowheads="1"/>
          </p:cNvPicPr>
          <p:nvPr/>
        </p:nvPicPr>
        <p:blipFill>
          <a:blip r:embed="rId3" cstate="print"/>
          <a:srcRect/>
          <a:stretch>
            <a:fillRect/>
          </a:stretch>
        </p:blipFill>
        <p:spPr bwMode="auto">
          <a:xfrm>
            <a:off x="1371600" y="4210050"/>
            <a:ext cx="609600" cy="112713"/>
          </a:xfrm>
          <a:prstGeom prst="rect">
            <a:avLst/>
          </a:prstGeom>
          <a:solidFill>
            <a:schemeClr val="bg1"/>
          </a:solidFill>
          <a:ln w="9525">
            <a:solidFill>
              <a:schemeClr val="bg1"/>
            </a:solidFill>
            <a:miter lim="800000"/>
            <a:headEnd/>
            <a:tailEnd/>
          </a:ln>
          <a:effectLst/>
        </p:spPr>
      </p:pic>
      <p:pic>
        <p:nvPicPr>
          <p:cNvPr id="97335" name="Picture 55"/>
          <p:cNvPicPr>
            <a:picLocks noChangeAspect="1" noChangeArrowheads="1"/>
          </p:cNvPicPr>
          <p:nvPr/>
        </p:nvPicPr>
        <p:blipFill>
          <a:blip r:embed="rId3" cstate="print"/>
          <a:srcRect/>
          <a:stretch>
            <a:fillRect/>
          </a:stretch>
        </p:blipFill>
        <p:spPr bwMode="auto">
          <a:xfrm>
            <a:off x="5181600" y="4208463"/>
            <a:ext cx="609600" cy="112712"/>
          </a:xfrm>
          <a:prstGeom prst="rect">
            <a:avLst/>
          </a:prstGeom>
          <a:solidFill>
            <a:schemeClr val="bg1"/>
          </a:solidFill>
          <a:ln w="9525">
            <a:solidFill>
              <a:schemeClr val="bg1"/>
            </a:solidFill>
            <a:miter lim="800000"/>
            <a:headEnd/>
            <a:tailEnd/>
          </a:ln>
          <a:effectLst/>
        </p:spPr>
      </p:pic>
      <p:pic>
        <p:nvPicPr>
          <p:cNvPr id="97336" name="Picture 56"/>
          <p:cNvPicPr>
            <a:picLocks noChangeAspect="1" noChangeArrowheads="1"/>
          </p:cNvPicPr>
          <p:nvPr/>
        </p:nvPicPr>
        <p:blipFill>
          <a:blip r:embed="rId3" cstate="print"/>
          <a:srcRect/>
          <a:stretch>
            <a:fillRect/>
          </a:stretch>
        </p:blipFill>
        <p:spPr bwMode="auto">
          <a:xfrm>
            <a:off x="2819400" y="4210050"/>
            <a:ext cx="609600" cy="112713"/>
          </a:xfrm>
          <a:prstGeom prst="rect">
            <a:avLst/>
          </a:prstGeom>
          <a:solidFill>
            <a:schemeClr val="bg1"/>
          </a:solidFill>
          <a:ln w="9525">
            <a:solidFill>
              <a:schemeClr val="bg1"/>
            </a:solidFill>
            <a:miter lim="800000"/>
            <a:headEnd/>
            <a:tailEnd/>
          </a:ln>
          <a:effectLst/>
        </p:spPr>
      </p:pic>
      <p:pic>
        <p:nvPicPr>
          <p:cNvPr id="97337" name="Picture 57"/>
          <p:cNvPicPr>
            <a:picLocks noChangeAspect="1" noChangeArrowheads="1"/>
          </p:cNvPicPr>
          <p:nvPr/>
        </p:nvPicPr>
        <p:blipFill>
          <a:blip r:embed="rId3" cstate="print"/>
          <a:srcRect/>
          <a:stretch>
            <a:fillRect/>
          </a:stretch>
        </p:blipFill>
        <p:spPr bwMode="auto">
          <a:xfrm>
            <a:off x="3543300" y="4210050"/>
            <a:ext cx="609600" cy="112713"/>
          </a:xfrm>
          <a:prstGeom prst="rect">
            <a:avLst/>
          </a:prstGeom>
          <a:solidFill>
            <a:schemeClr val="bg1"/>
          </a:solidFill>
          <a:ln w="9525">
            <a:solidFill>
              <a:schemeClr val="bg1"/>
            </a:solidFill>
            <a:miter lim="800000"/>
            <a:headEnd/>
            <a:tailEnd/>
          </a:ln>
          <a:effectLst/>
        </p:spPr>
      </p:pic>
      <p:pic>
        <p:nvPicPr>
          <p:cNvPr id="97338" name="Picture 58"/>
          <p:cNvPicPr>
            <a:picLocks noChangeAspect="1" noChangeArrowheads="1"/>
          </p:cNvPicPr>
          <p:nvPr/>
        </p:nvPicPr>
        <p:blipFill>
          <a:blip r:embed="rId3" cstate="print"/>
          <a:srcRect/>
          <a:stretch>
            <a:fillRect/>
          </a:stretch>
        </p:blipFill>
        <p:spPr bwMode="auto">
          <a:xfrm>
            <a:off x="2095500" y="4210050"/>
            <a:ext cx="609600" cy="112713"/>
          </a:xfrm>
          <a:prstGeom prst="rect">
            <a:avLst/>
          </a:prstGeom>
          <a:solidFill>
            <a:schemeClr val="bg1"/>
          </a:solidFill>
          <a:ln w="9525">
            <a:solidFill>
              <a:schemeClr val="bg1"/>
            </a:solidFill>
            <a:miter lim="800000"/>
            <a:headEnd/>
            <a:tailEnd/>
          </a:ln>
          <a:effectLst/>
        </p:spPr>
      </p:pic>
      <p:pic>
        <p:nvPicPr>
          <p:cNvPr id="97339" name="Picture 59"/>
          <p:cNvPicPr>
            <a:picLocks noChangeAspect="1" noChangeArrowheads="1"/>
          </p:cNvPicPr>
          <p:nvPr/>
        </p:nvPicPr>
        <p:blipFill>
          <a:blip r:embed="rId3" cstate="print"/>
          <a:srcRect/>
          <a:stretch>
            <a:fillRect/>
          </a:stretch>
        </p:blipFill>
        <p:spPr bwMode="auto">
          <a:xfrm>
            <a:off x="6858000" y="4379913"/>
            <a:ext cx="609600" cy="112712"/>
          </a:xfrm>
          <a:prstGeom prst="rect">
            <a:avLst/>
          </a:prstGeom>
          <a:solidFill>
            <a:schemeClr val="bg1"/>
          </a:solidFill>
          <a:ln w="9525">
            <a:solidFill>
              <a:schemeClr val="bg1"/>
            </a:solidFill>
            <a:miter lim="800000"/>
            <a:headEnd/>
            <a:tailEnd/>
          </a:ln>
          <a:effectLst/>
        </p:spPr>
      </p:pic>
      <p:pic>
        <p:nvPicPr>
          <p:cNvPr id="97340" name="Picture 60"/>
          <p:cNvPicPr>
            <a:picLocks noChangeAspect="1" noChangeArrowheads="1"/>
          </p:cNvPicPr>
          <p:nvPr/>
        </p:nvPicPr>
        <p:blipFill>
          <a:blip r:embed="rId3" cstate="print"/>
          <a:srcRect/>
          <a:stretch>
            <a:fillRect/>
          </a:stretch>
        </p:blipFill>
        <p:spPr bwMode="auto">
          <a:xfrm>
            <a:off x="4343400" y="4379913"/>
            <a:ext cx="609600" cy="112712"/>
          </a:xfrm>
          <a:prstGeom prst="rect">
            <a:avLst/>
          </a:prstGeom>
          <a:solidFill>
            <a:schemeClr val="bg1"/>
          </a:solidFill>
          <a:ln w="9525">
            <a:solidFill>
              <a:schemeClr val="bg1"/>
            </a:solidFill>
            <a:miter lim="800000"/>
            <a:headEnd/>
            <a:tailEnd/>
          </a:ln>
          <a:effectLst/>
        </p:spPr>
      </p:pic>
      <p:pic>
        <p:nvPicPr>
          <p:cNvPr id="97341" name="Picture 61"/>
          <p:cNvPicPr>
            <a:picLocks noChangeAspect="1" noChangeArrowheads="1"/>
          </p:cNvPicPr>
          <p:nvPr/>
        </p:nvPicPr>
        <p:blipFill>
          <a:blip r:embed="rId3" cstate="print"/>
          <a:srcRect/>
          <a:stretch>
            <a:fillRect/>
          </a:stretch>
        </p:blipFill>
        <p:spPr bwMode="auto">
          <a:xfrm>
            <a:off x="6019800" y="4379913"/>
            <a:ext cx="609600" cy="112712"/>
          </a:xfrm>
          <a:prstGeom prst="rect">
            <a:avLst/>
          </a:prstGeom>
          <a:solidFill>
            <a:schemeClr val="bg1"/>
          </a:solidFill>
          <a:ln w="9525">
            <a:solidFill>
              <a:schemeClr val="bg1"/>
            </a:solidFill>
            <a:miter lim="800000"/>
            <a:headEnd/>
            <a:tailEnd/>
          </a:ln>
          <a:effectLst/>
        </p:spPr>
      </p:pic>
      <p:pic>
        <p:nvPicPr>
          <p:cNvPr id="97342" name="Picture 62"/>
          <p:cNvPicPr>
            <a:picLocks noChangeAspect="1" noChangeArrowheads="1"/>
          </p:cNvPicPr>
          <p:nvPr/>
        </p:nvPicPr>
        <p:blipFill>
          <a:blip r:embed="rId3" cstate="print"/>
          <a:srcRect/>
          <a:stretch>
            <a:fillRect/>
          </a:stretch>
        </p:blipFill>
        <p:spPr bwMode="auto">
          <a:xfrm>
            <a:off x="1371600" y="4381500"/>
            <a:ext cx="609600" cy="112713"/>
          </a:xfrm>
          <a:prstGeom prst="rect">
            <a:avLst/>
          </a:prstGeom>
          <a:solidFill>
            <a:schemeClr val="bg1"/>
          </a:solidFill>
          <a:ln w="9525">
            <a:solidFill>
              <a:schemeClr val="bg1"/>
            </a:solidFill>
            <a:miter lim="800000"/>
            <a:headEnd/>
            <a:tailEnd/>
          </a:ln>
          <a:effectLst/>
        </p:spPr>
      </p:pic>
      <p:pic>
        <p:nvPicPr>
          <p:cNvPr id="97343" name="Picture 63"/>
          <p:cNvPicPr>
            <a:picLocks noChangeAspect="1" noChangeArrowheads="1"/>
          </p:cNvPicPr>
          <p:nvPr/>
        </p:nvPicPr>
        <p:blipFill>
          <a:blip r:embed="rId3" cstate="print"/>
          <a:srcRect/>
          <a:stretch>
            <a:fillRect/>
          </a:stretch>
        </p:blipFill>
        <p:spPr bwMode="auto">
          <a:xfrm>
            <a:off x="5181600" y="4379913"/>
            <a:ext cx="609600" cy="112712"/>
          </a:xfrm>
          <a:prstGeom prst="rect">
            <a:avLst/>
          </a:prstGeom>
          <a:solidFill>
            <a:schemeClr val="bg1"/>
          </a:solidFill>
          <a:ln w="9525">
            <a:solidFill>
              <a:schemeClr val="bg1"/>
            </a:solidFill>
            <a:miter lim="800000"/>
            <a:headEnd/>
            <a:tailEnd/>
          </a:ln>
          <a:effectLst/>
        </p:spPr>
      </p:pic>
      <p:pic>
        <p:nvPicPr>
          <p:cNvPr id="97344" name="Picture 64"/>
          <p:cNvPicPr>
            <a:picLocks noChangeAspect="1" noChangeArrowheads="1"/>
          </p:cNvPicPr>
          <p:nvPr/>
        </p:nvPicPr>
        <p:blipFill>
          <a:blip r:embed="rId3" cstate="print"/>
          <a:srcRect/>
          <a:stretch>
            <a:fillRect/>
          </a:stretch>
        </p:blipFill>
        <p:spPr bwMode="auto">
          <a:xfrm>
            <a:off x="2819400" y="4381500"/>
            <a:ext cx="609600" cy="112713"/>
          </a:xfrm>
          <a:prstGeom prst="rect">
            <a:avLst/>
          </a:prstGeom>
          <a:solidFill>
            <a:schemeClr val="bg1"/>
          </a:solidFill>
          <a:ln w="9525">
            <a:solidFill>
              <a:schemeClr val="bg1"/>
            </a:solidFill>
            <a:miter lim="800000"/>
            <a:headEnd/>
            <a:tailEnd/>
          </a:ln>
          <a:effectLst/>
        </p:spPr>
      </p:pic>
      <p:pic>
        <p:nvPicPr>
          <p:cNvPr id="97345" name="Picture 65"/>
          <p:cNvPicPr>
            <a:picLocks noChangeAspect="1" noChangeArrowheads="1"/>
          </p:cNvPicPr>
          <p:nvPr/>
        </p:nvPicPr>
        <p:blipFill>
          <a:blip r:embed="rId3" cstate="print"/>
          <a:srcRect/>
          <a:stretch>
            <a:fillRect/>
          </a:stretch>
        </p:blipFill>
        <p:spPr bwMode="auto">
          <a:xfrm>
            <a:off x="3543300" y="4381500"/>
            <a:ext cx="609600" cy="112713"/>
          </a:xfrm>
          <a:prstGeom prst="rect">
            <a:avLst/>
          </a:prstGeom>
          <a:solidFill>
            <a:schemeClr val="bg1"/>
          </a:solidFill>
          <a:ln w="9525">
            <a:solidFill>
              <a:schemeClr val="bg1"/>
            </a:solidFill>
            <a:miter lim="800000"/>
            <a:headEnd/>
            <a:tailEnd/>
          </a:ln>
          <a:effectLst/>
        </p:spPr>
      </p:pic>
      <p:pic>
        <p:nvPicPr>
          <p:cNvPr id="97346" name="Picture 66"/>
          <p:cNvPicPr>
            <a:picLocks noChangeAspect="1" noChangeArrowheads="1"/>
          </p:cNvPicPr>
          <p:nvPr/>
        </p:nvPicPr>
        <p:blipFill>
          <a:blip r:embed="rId3" cstate="print"/>
          <a:srcRect/>
          <a:stretch>
            <a:fillRect/>
          </a:stretch>
        </p:blipFill>
        <p:spPr bwMode="auto">
          <a:xfrm>
            <a:off x="2095500" y="4381500"/>
            <a:ext cx="609600" cy="112713"/>
          </a:xfrm>
          <a:prstGeom prst="rect">
            <a:avLst/>
          </a:prstGeom>
          <a:solidFill>
            <a:schemeClr val="bg1"/>
          </a:solidFill>
          <a:ln w="9525">
            <a:solidFill>
              <a:schemeClr val="bg1"/>
            </a:solidFill>
            <a:miter lim="800000"/>
            <a:headEnd/>
            <a:tailEnd/>
          </a:ln>
          <a:effectLst/>
        </p:spPr>
      </p:pic>
      <p:sp>
        <p:nvSpPr>
          <p:cNvPr id="97347" name="Text Box 67"/>
          <p:cNvSpPr txBox="1">
            <a:spLocks noChangeArrowheads="1"/>
          </p:cNvSpPr>
          <p:nvPr/>
        </p:nvSpPr>
        <p:spPr bwMode="auto">
          <a:xfrm>
            <a:off x="5353050" y="1350963"/>
            <a:ext cx="1090363" cy="369332"/>
          </a:xfrm>
          <a:prstGeom prst="rect">
            <a:avLst/>
          </a:prstGeom>
          <a:noFill/>
          <a:ln w="9525">
            <a:noFill/>
            <a:miter lim="800000"/>
            <a:headEnd/>
            <a:tailEnd/>
          </a:ln>
          <a:effectLst/>
        </p:spPr>
        <p:txBody>
          <a:bodyPr wrap="none">
            <a:spAutoFit/>
          </a:bodyPr>
          <a:lstStyle/>
          <a:p>
            <a:pPr eaLnBrk="1" hangingPunct="1"/>
            <a:r>
              <a:rPr lang="en-US" b="1" dirty="0">
                <a:solidFill>
                  <a:schemeClr val="tx2">
                    <a:lumMod val="60000"/>
                    <a:lumOff val="40000"/>
                  </a:schemeClr>
                </a:solidFill>
                <a:latin typeface="Arial" charset="0"/>
              </a:rPr>
              <a:t>1</a:t>
            </a:r>
            <a:r>
              <a:rPr lang="en-US" b="1" baseline="30000" dirty="0">
                <a:solidFill>
                  <a:schemeClr val="tx2">
                    <a:lumMod val="60000"/>
                    <a:lumOff val="40000"/>
                  </a:schemeClr>
                </a:solidFill>
                <a:latin typeface="Arial" charset="0"/>
              </a:rPr>
              <a:t>st</a:t>
            </a:r>
            <a:r>
              <a:rPr lang="en-US" b="1" dirty="0">
                <a:solidFill>
                  <a:schemeClr val="tx2">
                    <a:lumMod val="60000"/>
                    <a:lumOff val="40000"/>
                  </a:schemeClr>
                </a:solidFill>
                <a:latin typeface="Arial" charset="0"/>
              </a:rPr>
              <a:t> cycle</a:t>
            </a:r>
          </a:p>
        </p:txBody>
      </p:sp>
      <p:sp>
        <p:nvSpPr>
          <p:cNvPr id="97348" name="Text Box 68"/>
          <p:cNvSpPr txBox="1">
            <a:spLocks noChangeArrowheads="1"/>
          </p:cNvSpPr>
          <p:nvPr/>
        </p:nvSpPr>
        <p:spPr bwMode="auto">
          <a:xfrm>
            <a:off x="5864225" y="1827213"/>
            <a:ext cx="1143262" cy="369332"/>
          </a:xfrm>
          <a:prstGeom prst="rect">
            <a:avLst/>
          </a:prstGeom>
          <a:noFill/>
          <a:ln w="9525">
            <a:noFill/>
            <a:miter lim="800000"/>
            <a:headEnd/>
            <a:tailEnd/>
          </a:ln>
          <a:effectLst/>
        </p:spPr>
        <p:txBody>
          <a:bodyPr wrap="none">
            <a:spAutoFit/>
          </a:bodyPr>
          <a:lstStyle/>
          <a:p>
            <a:pPr eaLnBrk="1" hangingPunct="1"/>
            <a:r>
              <a:rPr lang="en-US" b="1" dirty="0">
                <a:solidFill>
                  <a:schemeClr val="tx2">
                    <a:lumMod val="60000"/>
                    <a:lumOff val="40000"/>
                  </a:schemeClr>
                </a:solidFill>
                <a:latin typeface="Arial" charset="0"/>
              </a:rPr>
              <a:t>2</a:t>
            </a:r>
            <a:r>
              <a:rPr lang="en-US" b="1" baseline="30000" dirty="0">
                <a:solidFill>
                  <a:schemeClr val="tx2">
                    <a:lumMod val="60000"/>
                    <a:lumOff val="40000"/>
                  </a:schemeClr>
                </a:solidFill>
                <a:latin typeface="Arial" charset="0"/>
              </a:rPr>
              <a:t>nd</a:t>
            </a:r>
            <a:r>
              <a:rPr lang="en-US" b="1" dirty="0">
                <a:solidFill>
                  <a:schemeClr val="tx2">
                    <a:lumMod val="60000"/>
                    <a:lumOff val="40000"/>
                  </a:schemeClr>
                </a:solidFill>
                <a:latin typeface="Arial" charset="0"/>
              </a:rPr>
              <a:t> cycle</a:t>
            </a:r>
          </a:p>
        </p:txBody>
      </p:sp>
      <p:sp>
        <p:nvSpPr>
          <p:cNvPr id="97349" name="Text Box 69"/>
          <p:cNvSpPr txBox="1">
            <a:spLocks noChangeArrowheads="1"/>
          </p:cNvSpPr>
          <p:nvPr/>
        </p:nvSpPr>
        <p:spPr bwMode="auto">
          <a:xfrm>
            <a:off x="7627938" y="2303463"/>
            <a:ext cx="1107996" cy="369332"/>
          </a:xfrm>
          <a:prstGeom prst="rect">
            <a:avLst/>
          </a:prstGeom>
          <a:noFill/>
          <a:ln w="9525">
            <a:noFill/>
            <a:miter lim="800000"/>
            <a:headEnd/>
            <a:tailEnd/>
          </a:ln>
          <a:effectLst/>
        </p:spPr>
        <p:txBody>
          <a:bodyPr wrap="none">
            <a:spAutoFit/>
          </a:bodyPr>
          <a:lstStyle/>
          <a:p>
            <a:pPr eaLnBrk="1" hangingPunct="1"/>
            <a:r>
              <a:rPr lang="en-US" b="1" dirty="0">
                <a:solidFill>
                  <a:schemeClr val="tx2">
                    <a:lumMod val="60000"/>
                    <a:lumOff val="40000"/>
                  </a:schemeClr>
                </a:solidFill>
                <a:latin typeface="Arial" charset="0"/>
              </a:rPr>
              <a:t>3</a:t>
            </a:r>
            <a:r>
              <a:rPr lang="en-US" b="1" baseline="30000" dirty="0">
                <a:solidFill>
                  <a:schemeClr val="tx2">
                    <a:lumMod val="60000"/>
                    <a:lumOff val="40000"/>
                  </a:schemeClr>
                </a:solidFill>
                <a:latin typeface="Arial" charset="0"/>
              </a:rPr>
              <a:t>rd</a:t>
            </a:r>
            <a:r>
              <a:rPr lang="en-US" b="1" dirty="0">
                <a:solidFill>
                  <a:schemeClr val="tx2">
                    <a:lumMod val="60000"/>
                    <a:lumOff val="40000"/>
                  </a:schemeClr>
                </a:solidFill>
                <a:latin typeface="Arial" charset="0"/>
              </a:rPr>
              <a:t> cycle</a:t>
            </a:r>
          </a:p>
        </p:txBody>
      </p:sp>
      <p:sp>
        <p:nvSpPr>
          <p:cNvPr id="97350" name="Text Box 70"/>
          <p:cNvSpPr txBox="1">
            <a:spLocks noChangeArrowheads="1"/>
          </p:cNvSpPr>
          <p:nvPr/>
        </p:nvSpPr>
        <p:spPr bwMode="auto">
          <a:xfrm>
            <a:off x="7620000" y="3008313"/>
            <a:ext cx="1099981" cy="369332"/>
          </a:xfrm>
          <a:prstGeom prst="rect">
            <a:avLst/>
          </a:prstGeom>
          <a:noFill/>
          <a:ln w="9525">
            <a:noFill/>
            <a:miter lim="800000"/>
            <a:headEnd/>
            <a:tailEnd/>
          </a:ln>
          <a:effectLst/>
        </p:spPr>
        <p:txBody>
          <a:bodyPr wrap="none">
            <a:spAutoFit/>
          </a:bodyPr>
          <a:lstStyle/>
          <a:p>
            <a:pPr eaLnBrk="1" hangingPunct="1"/>
            <a:r>
              <a:rPr lang="en-US" b="1" dirty="0">
                <a:solidFill>
                  <a:schemeClr val="tx2">
                    <a:lumMod val="60000"/>
                    <a:lumOff val="40000"/>
                  </a:schemeClr>
                </a:solidFill>
                <a:latin typeface="Arial" charset="0"/>
              </a:rPr>
              <a:t>4</a:t>
            </a:r>
            <a:r>
              <a:rPr lang="en-US" b="1" baseline="30000" dirty="0">
                <a:solidFill>
                  <a:schemeClr val="tx2">
                    <a:lumMod val="60000"/>
                    <a:lumOff val="40000"/>
                  </a:schemeClr>
                </a:solidFill>
                <a:latin typeface="Arial" charset="0"/>
              </a:rPr>
              <a:t>th</a:t>
            </a:r>
            <a:r>
              <a:rPr lang="en-US" b="1" dirty="0">
                <a:solidFill>
                  <a:schemeClr val="tx2">
                    <a:lumMod val="60000"/>
                    <a:lumOff val="40000"/>
                  </a:schemeClr>
                </a:solidFill>
                <a:latin typeface="Arial" charset="0"/>
              </a:rPr>
              <a:t> cycle</a:t>
            </a:r>
          </a:p>
        </p:txBody>
      </p:sp>
      <p:sp>
        <p:nvSpPr>
          <p:cNvPr id="97351" name="Text Box 71"/>
          <p:cNvSpPr txBox="1">
            <a:spLocks noChangeArrowheads="1"/>
          </p:cNvSpPr>
          <p:nvPr/>
        </p:nvSpPr>
        <p:spPr bwMode="auto">
          <a:xfrm>
            <a:off x="7646988" y="3884613"/>
            <a:ext cx="1099981" cy="369332"/>
          </a:xfrm>
          <a:prstGeom prst="rect">
            <a:avLst/>
          </a:prstGeom>
          <a:noFill/>
          <a:ln w="9525">
            <a:noFill/>
            <a:miter lim="800000"/>
            <a:headEnd/>
            <a:tailEnd/>
          </a:ln>
          <a:effectLst/>
        </p:spPr>
        <p:txBody>
          <a:bodyPr wrap="none">
            <a:spAutoFit/>
          </a:bodyPr>
          <a:lstStyle/>
          <a:p>
            <a:pPr eaLnBrk="1" hangingPunct="1"/>
            <a:r>
              <a:rPr lang="en-US" b="1" dirty="0">
                <a:solidFill>
                  <a:schemeClr val="tx2">
                    <a:lumMod val="60000"/>
                    <a:lumOff val="40000"/>
                  </a:schemeClr>
                </a:solidFill>
                <a:latin typeface="Arial" charset="0"/>
              </a:rPr>
              <a:t>5</a:t>
            </a:r>
            <a:r>
              <a:rPr lang="en-US" b="1" baseline="30000" dirty="0">
                <a:solidFill>
                  <a:schemeClr val="tx2">
                    <a:lumMod val="60000"/>
                    <a:lumOff val="40000"/>
                  </a:schemeClr>
                </a:solidFill>
                <a:latin typeface="Arial" charset="0"/>
              </a:rPr>
              <a:t>th</a:t>
            </a:r>
            <a:r>
              <a:rPr lang="en-US" b="1" dirty="0">
                <a:solidFill>
                  <a:schemeClr val="tx2">
                    <a:lumMod val="60000"/>
                    <a:lumOff val="40000"/>
                  </a:schemeClr>
                </a:solidFill>
                <a:latin typeface="Arial" charset="0"/>
              </a:rPr>
              <a:t> cycle</a:t>
            </a:r>
          </a:p>
        </p:txBody>
      </p:sp>
      <p:pic>
        <p:nvPicPr>
          <p:cNvPr id="97352" name="Picture 72"/>
          <p:cNvPicPr>
            <a:picLocks noChangeAspect="1" noChangeArrowheads="1"/>
          </p:cNvPicPr>
          <p:nvPr/>
        </p:nvPicPr>
        <p:blipFill>
          <a:blip r:embed="rId3" cstate="print"/>
          <a:srcRect/>
          <a:stretch>
            <a:fillRect/>
          </a:stretch>
        </p:blipFill>
        <p:spPr bwMode="auto">
          <a:xfrm>
            <a:off x="6934200" y="4991100"/>
            <a:ext cx="609600" cy="112713"/>
          </a:xfrm>
          <a:prstGeom prst="rect">
            <a:avLst/>
          </a:prstGeom>
          <a:solidFill>
            <a:schemeClr val="bg1"/>
          </a:solidFill>
          <a:ln w="9525">
            <a:solidFill>
              <a:schemeClr val="bg1"/>
            </a:solidFill>
            <a:miter lim="800000"/>
            <a:headEnd/>
            <a:tailEnd/>
          </a:ln>
          <a:effectLst/>
        </p:spPr>
      </p:pic>
      <p:pic>
        <p:nvPicPr>
          <p:cNvPr id="97353" name="Picture 73"/>
          <p:cNvPicPr>
            <a:picLocks noChangeAspect="1" noChangeArrowheads="1"/>
          </p:cNvPicPr>
          <p:nvPr/>
        </p:nvPicPr>
        <p:blipFill>
          <a:blip r:embed="rId3" cstate="print"/>
          <a:srcRect/>
          <a:stretch>
            <a:fillRect/>
          </a:stretch>
        </p:blipFill>
        <p:spPr bwMode="auto">
          <a:xfrm>
            <a:off x="4419600" y="4991100"/>
            <a:ext cx="609600" cy="112713"/>
          </a:xfrm>
          <a:prstGeom prst="rect">
            <a:avLst/>
          </a:prstGeom>
          <a:solidFill>
            <a:schemeClr val="bg1"/>
          </a:solidFill>
          <a:ln w="9525">
            <a:solidFill>
              <a:schemeClr val="bg1"/>
            </a:solidFill>
            <a:miter lim="800000"/>
            <a:headEnd/>
            <a:tailEnd/>
          </a:ln>
          <a:effectLst/>
        </p:spPr>
      </p:pic>
      <p:pic>
        <p:nvPicPr>
          <p:cNvPr id="97354" name="Picture 74"/>
          <p:cNvPicPr>
            <a:picLocks noChangeAspect="1" noChangeArrowheads="1"/>
          </p:cNvPicPr>
          <p:nvPr/>
        </p:nvPicPr>
        <p:blipFill>
          <a:blip r:embed="rId3" cstate="print"/>
          <a:srcRect/>
          <a:stretch>
            <a:fillRect/>
          </a:stretch>
        </p:blipFill>
        <p:spPr bwMode="auto">
          <a:xfrm>
            <a:off x="6096000" y="4991100"/>
            <a:ext cx="609600" cy="112713"/>
          </a:xfrm>
          <a:prstGeom prst="rect">
            <a:avLst/>
          </a:prstGeom>
          <a:solidFill>
            <a:schemeClr val="bg1"/>
          </a:solidFill>
          <a:ln w="9525">
            <a:solidFill>
              <a:schemeClr val="bg1"/>
            </a:solidFill>
            <a:miter lim="800000"/>
            <a:headEnd/>
            <a:tailEnd/>
          </a:ln>
          <a:effectLst/>
        </p:spPr>
      </p:pic>
      <p:pic>
        <p:nvPicPr>
          <p:cNvPr id="97355" name="Picture 75"/>
          <p:cNvPicPr>
            <a:picLocks noChangeAspect="1" noChangeArrowheads="1"/>
          </p:cNvPicPr>
          <p:nvPr/>
        </p:nvPicPr>
        <p:blipFill>
          <a:blip r:embed="rId3" cstate="print"/>
          <a:srcRect/>
          <a:stretch>
            <a:fillRect/>
          </a:stretch>
        </p:blipFill>
        <p:spPr bwMode="auto">
          <a:xfrm>
            <a:off x="1447800" y="4992688"/>
            <a:ext cx="609600" cy="112712"/>
          </a:xfrm>
          <a:prstGeom prst="rect">
            <a:avLst/>
          </a:prstGeom>
          <a:solidFill>
            <a:schemeClr val="bg1"/>
          </a:solidFill>
          <a:ln w="9525">
            <a:solidFill>
              <a:schemeClr val="bg1"/>
            </a:solidFill>
            <a:miter lim="800000"/>
            <a:headEnd/>
            <a:tailEnd/>
          </a:ln>
          <a:effectLst/>
        </p:spPr>
      </p:pic>
      <p:pic>
        <p:nvPicPr>
          <p:cNvPr id="97356" name="Picture 76"/>
          <p:cNvPicPr>
            <a:picLocks noChangeAspect="1" noChangeArrowheads="1"/>
          </p:cNvPicPr>
          <p:nvPr/>
        </p:nvPicPr>
        <p:blipFill>
          <a:blip r:embed="rId3" cstate="print"/>
          <a:srcRect/>
          <a:stretch>
            <a:fillRect/>
          </a:stretch>
        </p:blipFill>
        <p:spPr bwMode="auto">
          <a:xfrm>
            <a:off x="5257800" y="4991100"/>
            <a:ext cx="609600" cy="112713"/>
          </a:xfrm>
          <a:prstGeom prst="rect">
            <a:avLst/>
          </a:prstGeom>
          <a:solidFill>
            <a:schemeClr val="bg1"/>
          </a:solidFill>
          <a:ln w="9525">
            <a:solidFill>
              <a:schemeClr val="bg1"/>
            </a:solidFill>
            <a:miter lim="800000"/>
            <a:headEnd/>
            <a:tailEnd/>
          </a:ln>
          <a:effectLst/>
        </p:spPr>
      </p:pic>
      <p:pic>
        <p:nvPicPr>
          <p:cNvPr id="97357" name="Picture 77"/>
          <p:cNvPicPr>
            <a:picLocks noChangeAspect="1" noChangeArrowheads="1"/>
          </p:cNvPicPr>
          <p:nvPr/>
        </p:nvPicPr>
        <p:blipFill>
          <a:blip r:embed="rId3" cstate="print"/>
          <a:srcRect/>
          <a:stretch>
            <a:fillRect/>
          </a:stretch>
        </p:blipFill>
        <p:spPr bwMode="auto">
          <a:xfrm>
            <a:off x="2895600" y="4992688"/>
            <a:ext cx="609600" cy="112712"/>
          </a:xfrm>
          <a:prstGeom prst="rect">
            <a:avLst/>
          </a:prstGeom>
          <a:solidFill>
            <a:schemeClr val="bg1"/>
          </a:solidFill>
          <a:ln w="9525">
            <a:solidFill>
              <a:schemeClr val="bg1"/>
            </a:solidFill>
            <a:miter lim="800000"/>
            <a:headEnd/>
            <a:tailEnd/>
          </a:ln>
          <a:effectLst/>
        </p:spPr>
      </p:pic>
      <p:pic>
        <p:nvPicPr>
          <p:cNvPr id="97358" name="Picture 78"/>
          <p:cNvPicPr>
            <a:picLocks noChangeAspect="1" noChangeArrowheads="1"/>
          </p:cNvPicPr>
          <p:nvPr/>
        </p:nvPicPr>
        <p:blipFill>
          <a:blip r:embed="rId3" cstate="print"/>
          <a:srcRect/>
          <a:stretch>
            <a:fillRect/>
          </a:stretch>
        </p:blipFill>
        <p:spPr bwMode="auto">
          <a:xfrm>
            <a:off x="3619500" y="4992688"/>
            <a:ext cx="609600" cy="112712"/>
          </a:xfrm>
          <a:prstGeom prst="rect">
            <a:avLst/>
          </a:prstGeom>
          <a:solidFill>
            <a:schemeClr val="bg1"/>
          </a:solidFill>
          <a:ln w="9525">
            <a:solidFill>
              <a:schemeClr val="bg1"/>
            </a:solidFill>
            <a:miter lim="800000"/>
            <a:headEnd/>
            <a:tailEnd/>
          </a:ln>
          <a:effectLst/>
        </p:spPr>
      </p:pic>
      <p:pic>
        <p:nvPicPr>
          <p:cNvPr id="97359" name="Picture 79"/>
          <p:cNvPicPr>
            <a:picLocks noChangeAspect="1" noChangeArrowheads="1"/>
          </p:cNvPicPr>
          <p:nvPr/>
        </p:nvPicPr>
        <p:blipFill>
          <a:blip r:embed="rId3" cstate="print"/>
          <a:srcRect/>
          <a:stretch>
            <a:fillRect/>
          </a:stretch>
        </p:blipFill>
        <p:spPr bwMode="auto">
          <a:xfrm>
            <a:off x="2171700" y="4992688"/>
            <a:ext cx="609600" cy="112712"/>
          </a:xfrm>
          <a:prstGeom prst="rect">
            <a:avLst/>
          </a:prstGeom>
          <a:solidFill>
            <a:schemeClr val="bg1"/>
          </a:solidFill>
          <a:ln w="9525">
            <a:solidFill>
              <a:schemeClr val="bg1"/>
            </a:solidFill>
            <a:miter lim="800000"/>
            <a:headEnd/>
            <a:tailEnd/>
          </a:ln>
          <a:effectLst/>
        </p:spPr>
      </p:pic>
      <p:pic>
        <p:nvPicPr>
          <p:cNvPr id="97360" name="Picture 80"/>
          <p:cNvPicPr>
            <a:picLocks noChangeAspect="1" noChangeArrowheads="1"/>
          </p:cNvPicPr>
          <p:nvPr/>
        </p:nvPicPr>
        <p:blipFill>
          <a:blip r:embed="rId3" cstate="print"/>
          <a:srcRect/>
          <a:stretch>
            <a:fillRect/>
          </a:stretch>
        </p:blipFill>
        <p:spPr bwMode="auto">
          <a:xfrm>
            <a:off x="6934200" y="5162550"/>
            <a:ext cx="609600" cy="112713"/>
          </a:xfrm>
          <a:prstGeom prst="rect">
            <a:avLst/>
          </a:prstGeom>
          <a:solidFill>
            <a:schemeClr val="bg1"/>
          </a:solidFill>
          <a:ln w="9525">
            <a:solidFill>
              <a:schemeClr val="bg1"/>
            </a:solidFill>
            <a:miter lim="800000"/>
            <a:headEnd/>
            <a:tailEnd/>
          </a:ln>
          <a:effectLst/>
        </p:spPr>
      </p:pic>
      <p:pic>
        <p:nvPicPr>
          <p:cNvPr id="97361" name="Picture 81"/>
          <p:cNvPicPr>
            <a:picLocks noChangeAspect="1" noChangeArrowheads="1"/>
          </p:cNvPicPr>
          <p:nvPr/>
        </p:nvPicPr>
        <p:blipFill>
          <a:blip r:embed="rId3" cstate="print"/>
          <a:srcRect/>
          <a:stretch>
            <a:fillRect/>
          </a:stretch>
        </p:blipFill>
        <p:spPr bwMode="auto">
          <a:xfrm>
            <a:off x="4419600" y="5162550"/>
            <a:ext cx="609600" cy="112713"/>
          </a:xfrm>
          <a:prstGeom prst="rect">
            <a:avLst/>
          </a:prstGeom>
          <a:solidFill>
            <a:schemeClr val="bg1"/>
          </a:solidFill>
          <a:ln w="9525">
            <a:solidFill>
              <a:schemeClr val="bg1"/>
            </a:solidFill>
            <a:miter lim="800000"/>
            <a:headEnd/>
            <a:tailEnd/>
          </a:ln>
          <a:effectLst/>
        </p:spPr>
      </p:pic>
      <p:pic>
        <p:nvPicPr>
          <p:cNvPr id="97362" name="Picture 82"/>
          <p:cNvPicPr>
            <a:picLocks noChangeAspect="1" noChangeArrowheads="1"/>
          </p:cNvPicPr>
          <p:nvPr/>
        </p:nvPicPr>
        <p:blipFill>
          <a:blip r:embed="rId3" cstate="print"/>
          <a:srcRect/>
          <a:stretch>
            <a:fillRect/>
          </a:stretch>
        </p:blipFill>
        <p:spPr bwMode="auto">
          <a:xfrm>
            <a:off x="6096000" y="5162550"/>
            <a:ext cx="609600" cy="112713"/>
          </a:xfrm>
          <a:prstGeom prst="rect">
            <a:avLst/>
          </a:prstGeom>
          <a:solidFill>
            <a:schemeClr val="bg1"/>
          </a:solidFill>
          <a:ln w="9525">
            <a:solidFill>
              <a:schemeClr val="bg1"/>
            </a:solidFill>
            <a:miter lim="800000"/>
            <a:headEnd/>
            <a:tailEnd/>
          </a:ln>
          <a:effectLst/>
        </p:spPr>
      </p:pic>
      <p:pic>
        <p:nvPicPr>
          <p:cNvPr id="97363" name="Picture 83"/>
          <p:cNvPicPr>
            <a:picLocks noChangeAspect="1" noChangeArrowheads="1"/>
          </p:cNvPicPr>
          <p:nvPr/>
        </p:nvPicPr>
        <p:blipFill>
          <a:blip r:embed="rId3" cstate="print"/>
          <a:srcRect/>
          <a:stretch>
            <a:fillRect/>
          </a:stretch>
        </p:blipFill>
        <p:spPr bwMode="auto">
          <a:xfrm>
            <a:off x="1447800" y="5164138"/>
            <a:ext cx="609600" cy="112712"/>
          </a:xfrm>
          <a:prstGeom prst="rect">
            <a:avLst/>
          </a:prstGeom>
          <a:solidFill>
            <a:schemeClr val="bg1"/>
          </a:solidFill>
          <a:ln w="9525">
            <a:solidFill>
              <a:schemeClr val="bg1"/>
            </a:solidFill>
            <a:miter lim="800000"/>
            <a:headEnd/>
            <a:tailEnd/>
          </a:ln>
          <a:effectLst/>
        </p:spPr>
      </p:pic>
      <p:pic>
        <p:nvPicPr>
          <p:cNvPr id="97364" name="Picture 84"/>
          <p:cNvPicPr>
            <a:picLocks noChangeAspect="1" noChangeArrowheads="1"/>
          </p:cNvPicPr>
          <p:nvPr/>
        </p:nvPicPr>
        <p:blipFill>
          <a:blip r:embed="rId3" cstate="print"/>
          <a:srcRect/>
          <a:stretch>
            <a:fillRect/>
          </a:stretch>
        </p:blipFill>
        <p:spPr bwMode="auto">
          <a:xfrm>
            <a:off x="5257800" y="5162550"/>
            <a:ext cx="609600" cy="112713"/>
          </a:xfrm>
          <a:prstGeom prst="rect">
            <a:avLst/>
          </a:prstGeom>
          <a:solidFill>
            <a:schemeClr val="bg1"/>
          </a:solidFill>
          <a:ln w="9525">
            <a:solidFill>
              <a:schemeClr val="bg1"/>
            </a:solidFill>
            <a:miter lim="800000"/>
            <a:headEnd/>
            <a:tailEnd/>
          </a:ln>
          <a:effectLst/>
        </p:spPr>
      </p:pic>
      <p:pic>
        <p:nvPicPr>
          <p:cNvPr id="97365" name="Picture 85"/>
          <p:cNvPicPr>
            <a:picLocks noChangeAspect="1" noChangeArrowheads="1"/>
          </p:cNvPicPr>
          <p:nvPr/>
        </p:nvPicPr>
        <p:blipFill>
          <a:blip r:embed="rId3" cstate="print"/>
          <a:srcRect/>
          <a:stretch>
            <a:fillRect/>
          </a:stretch>
        </p:blipFill>
        <p:spPr bwMode="auto">
          <a:xfrm>
            <a:off x="2895600" y="5164138"/>
            <a:ext cx="609600" cy="112712"/>
          </a:xfrm>
          <a:prstGeom prst="rect">
            <a:avLst/>
          </a:prstGeom>
          <a:solidFill>
            <a:schemeClr val="bg1"/>
          </a:solidFill>
          <a:ln w="9525">
            <a:solidFill>
              <a:schemeClr val="bg1"/>
            </a:solidFill>
            <a:miter lim="800000"/>
            <a:headEnd/>
            <a:tailEnd/>
          </a:ln>
          <a:effectLst/>
        </p:spPr>
      </p:pic>
      <p:pic>
        <p:nvPicPr>
          <p:cNvPr id="97366" name="Picture 86"/>
          <p:cNvPicPr>
            <a:picLocks noChangeAspect="1" noChangeArrowheads="1"/>
          </p:cNvPicPr>
          <p:nvPr/>
        </p:nvPicPr>
        <p:blipFill>
          <a:blip r:embed="rId3" cstate="print"/>
          <a:srcRect/>
          <a:stretch>
            <a:fillRect/>
          </a:stretch>
        </p:blipFill>
        <p:spPr bwMode="auto">
          <a:xfrm>
            <a:off x="3619500" y="5164138"/>
            <a:ext cx="609600" cy="112712"/>
          </a:xfrm>
          <a:prstGeom prst="rect">
            <a:avLst/>
          </a:prstGeom>
          <a:solidFill>
            <a:schemeClr val="bg1"/>
          </a:solidFill>
          <a:ln w="9525">
            <a:solidFill>
              <a:schemeClr val="bg1"/>
            </a:solidFill>
            <a:miter lim="800000"/>
            <a:headEnd/>
            <a:tailEnd/>
          </a:ln>
          <a:effectLst/>
        </p:spPr>
      </p:pic>
      <p:pic>
        <p:nvPicPr>
          <p:cNvPr id="97367" name="Picture 87"/>
          <p:cNvPicPr>
            <a:picLocks noChangeAspect="1" noChangeArrowheads="1"/>
          </p:cNvPicPr>
          <p:nvPr/>
        </p:nvPicPr>
        <p:blipFill>
          <a:blip r:embed="rId3" cstate="print"/>
          <a:srcRect/>
          <a:stretch>
            <a:fillRect/>
          </a:stretch>
        </p:blipFill>
        <p:spPr bwMode="auto">
          <a:xfrm>
            <a:off x="2171700" y="5164138"/>
            <a:ext cx="609600" cy="112712"/>
          </a:xfrm>
          <a:prstGeom prst="rect">
            <a:avLst/>
          </a:prstGeom>
          <a:solidFill>
            <a:schemeClr val="bg1"/>
          </a:solidFill>
          <a:ln w="9525">
            <a:solidFill>
              <a:schemeClr val="bg1"/>
            </a:solidFill>
            <a:miter lim="800000"/>
            <a:headEnd/>
            <a:tailEnd/>
          </a:ln>
          <a:effectLst/>
        </p:spPr>
      </p:pic>
      <p:pic>
        <p:nvPicPr>
          <p:cNvPr id="97368" name="Picture 88"/>
          <p:cNvPicPr>
            <a:picLocks noChangeAspect="1" noChangeArrowheads="1"/>
          </p:cNvPicPr>
          <p:nvPr/>
        </p:nvPicPr>
        <p:blipFill>
          <a:blip r:embed="rId3" cstate="print"/>
          <a:srcRect/>
          <a:stretch>
            <a:fillRect/>
          </a:stretch>
        </p:blipFill>
        <p:spPr bwMode="auto">
          <a:xfrm>
            <a:off x="6934200" y="5372100"/>
            <a:ext cx="609600" cy="112713"/>
          </a:xfrm>
          <a:prstGeom prst="rect">
            <a:avLst/>
          </a:prstGeom>
          <a:solidFill>
            <a:schemeClr val="bg1"/>
          </a:solidFill>
          <a:ln w="9525">
            <a:solidFill>
              <a:schemeClr val="bg1"/>
            </a:solidFill>
            <a:miter lim="800000"/>
            <a:headEnd/>
            <a:tailEnd/>
          </a:ln>
          <a:effectLst/>
        </p:spPr>
      </p:pic>
      <p:pic>
        <p:nvPicPr>
          <p:cNvPr id="97369" name="Picture 89"/>
          <p:cNvPicPr>
            <a:picLocks noChangeAspect="1" noChangeArrowheads="1"/>
          </p:cNvPicPr>
          <p:nvPr/>
        </p:nvPicPr>
        <p:blipFill>
          <a:blip r:embed="rId3" cstate="print"/>
          <a:srcRect/>
          <a:stretch>
            <a:fillRect/>
          </a:stretch>
        </p:blipFill>
        <p:spPr bwMode="auto">
          <a:xfrm>
            <a:off x="4419600" y="5372100"/>
            <a:ext cx="609600" cy="112713"/>
          </a:xfrm>
          <a:prstGeom prst="rect">
            <a:avLst/>
          </a:prstGeom>
          <a:solidFill>
            <a:schemeClr val="bg1"/>
          </a:solidFill>
          <a:ln w="9525">
            <a:solidFill>
              <a:schemeClr val="bg1"/>
            </a:solidFill>
            <a:miter lim="800000"/>
            <a:headEnd/>
            <a:tailEnd/>
          </a:ln>
          <a:effectLst/>
        </p:spPr>
      </p:pic>
      <p:pic>
        <p:nvPicPr>
          <p:cNvPr id="97370" name="Picture 90"/>
          <p:cNvPicPr>
            <a:picLocks noChangeAspect="1" noChangeArrowheads="1"/>
          </p:cNvPicPr>
          <p:nvPr/>
        </p:nvPicPr>
        <p:blipFill>
          <a:blip r:embed="rId3" cstate="print"/>
          <a:srcRect/>
          <a:stretch>
            <a:fillRect/>
          </a:stretch>
        </p:blipFill>
        <p:spPr bwMode="auto">
          <a:xfrm>
            <a:off x="6096000" y="5372100"/>
            <a:ext cx="609600" cy="112713"/>
          </a:xfrm>
          <a:prstGeom prst="rect">
            <a:avLst/>
          </a:prstGeom>
          <a:solidFill>
            <a:schemeClr val="bg1"/>
          </a:solidFill>
          <a:ln w="9525">
            <a:solidFill>
              <a:schemeClr val="bg1"/>
            </a:solidFill>
            <a:miter lim="800000"/>
            <a:headEnd/>
            <a:tailEnd/>
          </a:ln>
          <a:effectLst/>
        </p:spPr>
      </p:pic>
      <p:pic>
        <p:nvPicPr>
          <p:cNvPr id="97371" name="Picture 91"/>
          <p:cNvPicPr>
            <a:picLocks noChangeAspect="1" noChangeArrowheads="1"/>
          </p:cNvPicPr>
          <p:nvPr/>
        </p:nvPicPr>
        <p:blipFill>
          <a:blip r:embed="rId3" cstate="print"/>
          <a:srcRect/>
          <a:stretch>
            <a:fillRect/>
          </a:stretch>
        </p:blipFill>
        <p:spPr bwMode="auto">
          <a:xfrm>
            <a:off x="1447800" y="5373688"/>
            <a:ext cx="609600" cy="112712"/>
          </a:xfrm>
          <a:prstGeom prst="rect">
            <a:avLst/>
          </a:prstGeom>
          <a:solidFill>
            <a:schemeClr val="bg1"/>
          </a:solidFill>
          <a:ln w="9525">
            <a:solidFill>
              <a:schemeClr val="bg1"/>
            </a:solidFill>
            <a:miter lim="800000"/>
            <a:headEnd/>
            <a:tailEnd/>
          </a:ln>
          <a:effectLst/>
        </p:spPr>
      </p:pic>
      <p:pic>
        <p:nvPicPr>
          <p:cNvPr id="97372" name="Picture 92"/>
          <p:cNvPicPr>
            <a:picLocks noChangeAspect="1" noChangeArrowheads="1"/>
          </p:cNvPicPr>
          <p:nvPr/>
        </p:nvPicPr>
        <p:blipFill>
          <a:blip r:embed="rId3" cstate="print"/>
          <a:srcRect/>
          <a:stretch>
            <a:fillRect/>
          </a:stretch>
        </p:blipFill>
        <p:spPr bwMode="auto">
          <a:xfrm>
            <a:off x="5257800" y="5372100"/>
            <a:ext cx="609600" cy="112713"/>
          </a:xfrm>
          <a:prstGeom prst="rect">
            <a:avLst/>
          </a:prstGeom>
          <a:solidFill>
            <a:schemeClr val="bg1"/>
          </a:solidFill>
          <a:ln w="9525">
            <a:solidFill>
              <a:schemeClr val="bg1"/>
            </a:solidFill>
            <a:miter lim="800000"/>
            <a:headEnd/>
            <a:tailEnd/>
          </a:ln>
          <a:effectLst/>
        </p:spPr>
      </p:pic>
      <p:pic>
        <p:nvPicPr>
          <p:cNvPr id="97373" name="Picture 93"/>
          <p:cNvPicPr>
            <a:picLocks noChangeAspect="1" noChangeArrowheads="1"/>
          </p:cNvPicPr>
          <p:nvPr/>
        </p:nvPicPr>
        <p:blipFill>
          <a:blip r:embed="rId3" cstate="print"/>
          <a:srcRect/>
          <a:stretch>
            <a:fillRect/>
          </a:stretch>
        </p:blipFill>
        <p:spPr bwMode="auto">
          <a:xfrm>
            <a:off x="2895600" y="5373688"/>
            <a:ext cx="609600" cy="112712"/>
          </a:xfrm>
          <a:prstGeom prst="rect">
            <a:avLst/>
          </a:prstGeom>
          <a:solidFill>
            <a:schemeClr val="bg1"/>
          </a:solidFill>
          <a:ln w="9525">
            <a:solidFill>
              <a:schemeClr val="bg1"/>
            </a:solidFill>
            <a:miter lim="800000"/>
            <a:headEnd/>
            <a:tailEnd/>
          </a:ln>
          <a:effectLst/>
        </p:spPr>
      </p:pic>
      <p:pic>
        <p:nvPicPr>
          <p:cNvPr id="97374" name="Picture 94"/>
          <p:cNvPicPr>
            <a:picLocks noChangeAspect="1" noChangeArrowheads="1"/>
          </p:cNvPicPr>
          <p:nvPr/>
        </p:nvPicPr>
        <p:blipFill>
          <a:blip r:embed="rId3" cstate="print"/>
          <a:srcRect/>
          <a:stretch>
            <a:fillRect/>
          </a:stretch>
        </p:blipFill>
        <p:spPr bwMode="auto">
          <a:xfrm>
            <a:off x="3619500" y="5373688"/>
            <a:ext cx="609600" cy="112712"/>
          </a:xfrm>
          <a:prstGeom prst="rect">
            <a:avLst/>
          </a:prstGeom>
          <a:solidFill>
            <a:schemeClr val="bg1"/>
          </a:solidFill>
          <a:ln w="9525">
            <a:solidFill>
              <a:schemeClr val="bg1"/>
            </a:solidFill>
            <a:miter lim="800000"/>
            <a:headEnd/>
            <a:tailEnd/>
          </a:ln>
          <a:effectLst/>
        </p:spPr>
      </p:pic>
      <p:pic>
        <p:nvPicPr>
          <p:cNvPr id="97375" name="Picture 95"/>
          <p:cNvPicPr>
            <a:picLocks noChangeAspect="1" noChangeArrowheads="1"/>
          </p:cNvPicPr>
          <p:nvPr/>
        </p:nvPicPr>
        <p:blipFill>
          <a:blip r:embed="rId3" cstate="print"/>
          <a:srcRect/>
          <a:stretch>
            <a:fillRect/>
          </a:stretch>
        </p:blipFill>
        <p:spPr bwMode="auto">
          <a:xfrm>
            <a:off x="2171700" y="5373688"/>
            <a:ext cx="609600" cy="112712"/>
          </a:xfrm>
          <a:prstGeom prst="rect">
            <a:avLst/>
          </a:prstGeom>
          <a:solidFill>
            <a:schemeClr val="bg1"/>
          </a:solidFill>
          <a:ln w="9525">
            <a:solidFill>
              <a:schemeClr val="bg1"/>
            </a:solidFill>
            <a:miter lim="800000"/>
            <a:headEnd/>
            <a:tailEnd/>
          </a:ln>
          <a:effectLst/>
        </p:spPr>
      </p:pic>
      <p:pic>
        <p:nvPicPr>
          <p:cNvPr id="97376" name="Picture 96"/>
          <p:cNvPicPr>
            <a:picLocks noChangeAspect="1" noChangeArrowheads="1"/>
          </p:cNvPicPr>
          <p:nvPr/>
        </p:nvPicPr>
        <p:blipFill>
          <a:blip r:embed="rId3" cstate="print"/>
          <a:srcRect/>
          <a:stretch>
            <a:fillRect/>
          </a:stretch>
        </p:blipFill>
        <p:spPr bwMode="auto">
          <a:xfrm>
            <a:off x="6934200" y="5543550"/>
            <a:ext cx="609600" cy="112713"/>
          </a:xfrm>
          <a:prstGeom prst="rect">
            <a:avLst/>
          </a:prstGeom>
          <a:solidFill>
            <a:schemeClr val="bg1"/>
          </a:solidFill>
          <a:ln w="9525">
            <a:solidFill>
              <a:schemeClr val="bg1"/>
            </a:solidFill>
            <a:miter lim="800000"/>
            <a:headEnd/>
            <a:tailEnd/>
          </a:ln>
          <a:effectLst/>
        </p:spPr>
      </p:pic>
      <p:pic>
        <p:nvPicPr>
          <p:cNvPr id="97377" name="Picture 97"/>
          <p:cNvPicPr>
            <a:picLocks noChangeAspect="1" noChangeArrowheads="1"/>
          </p:cNvPicPr>
          <p:nvPr/>
        </p:nvPicPr>
        <p:blipFill>
          <a:blip r:embed="rId3" cstate="print"/>
          <a:srcRect/>
          <a:stretch>
            <a:fillRect/>
          </a:stretch>
        </p:blipFill>
        <p:spPr bwMode="auto">
          <a:xfrm>
            <a:off x="4419600" y="5543550"/>
            <a:ext cx="609600" cy="112713"/>
          </a:xfrm>
          <a:prstGeom prst="rect">
            <a:avLst/>
          </a:prstGeom>
          <a:solidFill>
            <a:schemeClr val="bg1"/>
          </a:solidFill>
          <a:ln w="9525">
            <a:solidFill>
              <a:schemeClr val="bg1"/>
            </a:solidFill>
            <a:miter lim="800000"/>
            <a:headEnd/>
            <a:tailEnd/>
          </a:ln>
          <a:effectLst/>
        </p:spPr>
      </p:pic>
      <p:pic>
        <p:nvPicPr>
          <p:cNvPr id="97378" name="Picture 98"/>
          <p:cNvPicPr>
            <a:picLocks noChangeAspect="1" noChangeArrowheads="1"/>
          </p:cNvPicPr>
          <p:nvPr/>
        </p:nvPicPr>
        <p:blipFill>
          <a:blip r:embed="rId3" cstate="print"/>
          <a:srcRect/>
          <a:stretch>
            <a:fillRect/>
          </a:stretch>
        </p:blipFill>
        <p:spPr bwMode="auto">
          <a:xfrm>
            <a:off x="6096000" y="5543550"/>
            <a:ext cx="609600" cy="112713"/>
          </a:xfrm>
          <a:prstGeom prst="rect">
            <a:avLst/>
          </a:prstGeom>
          <a:solidFill>
            <a:schemeClr val="bg1"/>
          </a:solidFill>
          <a:ln w="9525">
            <a:solidFill>
              <a:schemeClr val="bg1"/>
            </a:solidFill>
            <a:miter lim="800000"/>
            <a:headEnd/>
            <a:tailEnd/>
          </a:ln>
          <a:effectLst/>
        </p:spPr>
      </p:pic>
      <p:pic>
        <p:nvPicPr>
          <p:cNvPr id="97379" name="Picture 99"/>
          <p:cNvPicPr>
            <a:picLocks noChangeAspect="1" noChangeArrowheads="1"/>
          </p:cNvPicPr>
          <p:nvPr/>
        </p:nvPicPr>
        <p:blipFill>
          <a:blip r:embed="rId3" cstate="print"/>
          <a:srcRect/>
          <a:stretch>
            <a:fillRect/>
          </a:stretch>
        </p:blipFill>
        <p:spPr bwMode="auto">
          <a:xfrm>
            <a:off x="1447800" y="5545138"/>
            <a:ext cx="609600" cy="112712"/>
          </a:xfrm>
          <a:prstGeom prst="rect">
            <a:avLst/>
          </a:prstGeom>
          <a:solidFill>
            <a:schemeClr val="bg1"/>
          </a:solidFill>
          <a:ln w="9525">
            <a:solidFill>
              <a:schemeClr val="bg1"/>
            </a:solidFill>
            <a:miter lim="800000"/>
            <a:headEnd/>
            <a:tailEnd/>
          </a:ln>
          <a:effectLst/>
        </p:spPr>
      </p:pic>
      <p:pic>
        <p:nvPicPr>
          <p:cNvPr id="97380" name="Picture 100"/>
          <p:cNvPicPr>
            <a:picLocks noChangeAspect="1" noChangeArrowheads="1"/>
          </p:cNvPicPr>
          <p:nvPr/>
        </p:nvPicPr>
        <p:blipFill>
          <a:blip r:embed="rId3" cstate="print"/>
          <a:srcRect/>
          <a:stretch>
            <a:fillRect/>
          </a:stretch>
        </p:blipFill>
        <p:spPr bwMode="auto">
          <a:xfrm>
            <a:off x="5257800" y="5543550"/>
            <a:ext cx="609600" cy="112713"/>
          </a:xfrm>
          <a:prstGeom prst="rect">
            <a:avLst/>
          </a:prstGeom>
          <a:solidFill>
            <a:schemeClr val="bg1"/>
          </a:solidFill>
          <a:ln w="9525">
            <a:solidFill>
              <a:schemeClr val="bg1"/>
            </a:solidFill>
            <a:miter lim="800000"/>
            <a:headEnd/>
            <a:tailEnd/>
          </a:ln>
          <a:effectLst/>
        </p:spPr>
      </p:pic>
      <p:pic>
        <p:nvPicPr>
          <p:cNvPr id="97381" name="Picture 101"/>
          <p:cNvPicPr>
            <a:picLocks noChangeAspect="1" noChangeArrowheads="1"/>
          </p:cNvPicPr>
          <p:nvPr/>
        </p:nvPicPr>
        <p:blipFill>
          <a:blip r:embed="rId3" cstate="print"/>
          <a:srcRect/>
          <a:stretch>
            <a:fillRect/>
          </a:stretch>
        </p:blipFill>
        <p:spPr bwMode="auto">
          <a:xfrm>
            <a:off x="2895600" y="5545138"/>
            <a:ext cx="609600" cy="112712"/>
          </a:xfrm>
          <a:prstGeom prst="rect">
            <a:avLst/>
          </a:prstGeom>
          <a:solidFill>
            <a:schemeClr val="bg1"/>
          </a:solidFill>
          <a:ln w="9525">
            <a:solidFill>
              <a:schemeClr val="bg1"/>
            </a:solidFill>
            <a:miter lim="800000"/>
            <a:headEnd/>
            <a:tailEnd/>
          </a:ln>
          <a:effectLst/>
        </p:spPr>
      </p:pic>
      <p:pic>
        <p:nvPicPr>
          <p:cNvPr id="97382" name="Picture 102"/>
          <p:cNvPicPr>
            <a:picLocks noChangeAspect="1" noChangeArrowheads="1"/>
          </p:cNvPicPr>
          <p:nvPr/>
        </p:nvPicPr>
        <p:blipFill>
          <a:blip r:embed="rId3" cstate="print"/>
          <a:srcRect/>
          <a:stretch>
            <a:fillRect/>
          </a:stretch>
        </p:blipFill>
        <p:spPr bwMode="auto">
          <a:xfrm>
            <a:off x="3619500" y="5545138"/>
            <a:ext cx="609600" cy="112712"/>
          </a:xfrm>
          <a:prstGeom prst="rect">
            <a:avLst/>
          </a:prstGeom>
          <a:solidFill>
            <a:schemeClr val="bg1"/>
          </a:solidFill>
          <a:ln w="9525">
            <a:solidFill>
              <a:schemeClr val="bg1"/>
            </a:solidFill>
            <a:miter lim="800000"/>
            <a:headEnd/>
            <a:tailEnd/>
          </a:ln>
          <a:effectLst/>
        </p:spPr>
      </p:pic>
      <p:pic>
        <p:nvPicPr>
          <p:cNvPr id="97383" name="Picture 103"/>
          <p:cNvPicPr>
            <a:picLocks noChangeAspect="1" noChangeArrowheads="1"/>
          </p:cNvPicPr>
          <p:nvPr/>
        </p:nvPicPr>
        <p:blipFill>
          <a:blip r:embed="rId3" cstate="print"/>
          <a:srcRect/>
          <a:stretch>
            <a:fillRect/>
          </a:stretch>
        </p:blipFill>
        <p:spPr bwMode="auto">
          <a:xfrm>
            <a:off x="2171700" y="5545138"/>
            <a:ext cx="609600" cy="112712"/>
          </a:xfrm>
          <a:prstGeom prst="rect">
            <a:avLst/>
          </a:prstGeom>
          <a:solidFill>
            <a:schemeClr val="bg1"/>
          </a:solidFill>
          <a:ln w="9525">
            <a:solidFill>
              <a:schemeClr val="bg1"/>
            </a:solidFill>
            <a:miter lim="800000"/>
            <a:headEnd/>
            <a:tailEnd/>
          </a:ln>
          <a:effectLst/>
        </p:spPr>
      </p:pic>
      <p:pic>
        <p:nvPicPr>
          <p:cNvPr id="97384" name="Picture 104"/>
          <p:cNvPicPr>
            <a:picLocks noChangeAspect="1" noChangeArrowheads="1"/>
          </p:cNvPicPr>
          <p:nvPr/>
        </p:nvPicPr>
        <p:blipFill>
          <a:blip r:embed="rId3" cstate="print"/>
          <a:srcRect/>
          <a:stretch>
            <a:fillRect/>
          </a:stretch>
        </p:blipFill>
        <p:spPr bwMode="auto">
          <a:xfrm>
            <a:off x="6934200" y="5734050"/>
            <a:ext cx="609600" cy="112713"/>
          </a:xfrm>
          <a:prstGeom prst="rect">
            <a:avLst/>
          </a:prstGeom>
          <a:solidFill>
            <a:schemeClr val="bg1"/>
          </a:solidFill>
          <a:ln w="9525">
            <a:solidFill>
              <a:schemeClr val="bg1"/>
            </a:solidFill>
            <a:miter lim="800000"/>
            <a:headEnd/>
            <a:tailEnd/>
          </a:ln>
          <a:effectLst/>
        </p:spPr>
      </p:pic>
      <p:pic>
        <p:nvPicPr>
          <p:cNvPr id="97385" name="Picture 105"/>
          <p:cNvPicPr>
            <a:picLocks noChangeAspect="1" noChangeArrowheads="1"/>
          </p:cNvPicPr>
          <p:nvPr/>
        </p:nvPicPr>
        <p:blipFill>
          <a:blip r:embed="rId3" cstate="print"/>
          <a:srcRect/>
          <a:stretch>
            <a:fillRect/>
          </a:stretch>
        </p:blipFill>
        <p:spPr bwMode="auto">
          <a:xfrm>
            <a:off x="4419600" y="5734050"/>
            <a:ext cx="609600" cy="112713"/>
          </a:xfrm>
          <a:prstGeom prst="rect">
            <a:avLst/>
          </a:prstGeom>
          <a:solidFill>
            <a:schemeClr val="bg1"/>
          </a:solidFill>
          <a:ln w="9525">
            <a:solidFill>
              <a:schemeClr val="bg1"/>
            </a:solidFill>
            <a:miter lim="800000"/>
            <a:headEnd/>
            <a:tailEnd/>
          </a:ln>
          <a:effectLst/>
        </p:spPr>
      </p:pic>
      <p:pic>
        <p:nvPicPr>
          <p:cNvPr id="97386" name="Picture 106"/>
          <p:cNvPicPr>
            <a:picLocks noChangeAspect="1" noChangeArrowheads="1"/>
          </p:cNvPicPr>
          <p:nvPr/>
        </p:nvPicPr>
        <p:blipFill>
          <a:blip r:embed="rId3" cstate="print"/>
          <a:srcRect/>
          <a:stretch>
            <a:fillRect/>
          </a:stretch>
        </p:blipFill>
        <p:spPr bwMode="auto">
          <a:xfrm>
            <a:off x="6096000" y="5734050"/>
            <a:ext cx="609600" cy="112713"/>
          </a:xfrm>
          <a:prstGeom prst="rect">
            <a:avLst/>
          </a:prstGeom>
          <a:solidFill>
            <a:schemeClr val="bg1"/>
          </a:solidFill>
          <a:ln w="9525">
            <a:solidFill>
              <a:schemeClr val="bg1"/>
            </a:solidFill>
            <a:miter lim="800000"/>
            <a:headEnd/>
            <a:tailEnd/>
          </a:ln>
          <a:effectLst/>
        </p:spPr>
      </p:pic>
      <p:pic>
        <p:nvPicPr>
          <p:cNvPr id="97387" name="Picture 107"/>
          <p:cNvPicPr>
            <a:picLocks noChangeAspect="1" noChangeArrowheads="1"/>
          </p:cNvPicPr>
          <p:nvPr/>
        </p:nvPicPr>
        <p:blipFill>
          <a:blip r:embed="rId3" cstate="print"/>
          <a:srcRect/>
          <a:stretch>
            <a:fillRect/>
          </a:stretch>
        </p:blipFill>
        <p:spPr bwMode="auto">
          <a:xfrm>
            <a:off x="1447800" y="5735638"/>
            <a:ext cx="609600" cy="112712"/>
          </a:xfrm>
          <a:prstGeom prst="rect">
            <a:avLst/>
          </a:prstGeom>
          <a:solidFill>
            <a:schemeClr val="bg1"/>
          </a:solidFill>
          <a:ln w="9525">
            <a:solidFill>
              <a:schemeClr val="bg1"/>
            </a:solidFill>
            <a:miter lim="800000"/>
            <a:headEnd/>
            <a:tailEnd/>
          </a:ln>
          <a:effectLst/>
        </p:spPr>
      </p:pic>
      <p:pic>
        <p:nvPicPr>
          <p:cNvPr id="97388" name="Picture 108"/>
          <p:cNvPicPr>
            <a:picLocks noChangeAspect="1" noChangeArrowheads="1"/>
          </p:cNvPicPr>
          <p:nvPr/>
        </p:nvPicPr>
        <p:blipFill>
          <a:blip r:embed="rId3" cstate="print"/>
          <a:srcRect/>
          <a:stretch>
            <a:fillRect/>
          </a:stretch>
        </p:blipFill>
        <p:spPr bwMode="auto">
          <a:xfrm>
            <a:off x="5257800" y="5734050"/>
            <a:ext cx="609600" cy="112713"/>
          </a:xfrm>
          <a:prstGeom prst="rect">
            <a:avLst/>
          </a:prstGeom>
          <a:solidFill>
            <a:schemeClr val="bg1"/>
          </a:solidFill>
          <a:ln w="9525">
            <a:solidFill>
              <a:schemeClr val="bg1"/>
            </a:solidFill>
            <a:miter lim="800000"/>
            <a:headEnd/>
            <a:tailEnd/>
          </a:ln>
          <a:effectLst/>
        </p:spPr>
      </p:pic>
      <p:pic>
        <p:nvPicPr>
          <p:cNvPr id="97389" name="Picture 109"/>
          <p:cNvPicPr>
            <a:picLocks noChangeAspect="1" noChangeArrowheads="1"/>
          </p:cNvPicPr>
          <p:nvPr/>
        </p:nvPicPr>
        <p:blipFill>
          <a:blip r:embed="rId3" cstate="print"/>
          <a:srcRect/>
          <a:stretch>
            <a:fillRect/>
          </a:stretch>
        </p:blipFill>
        <p:spPr bwMode="auto">
          <a:xfrm>
            <a:off x="2895600" y="5735638"/>
            <a:ext cx="609600" cy="112712"/>
          </a:xfrm>
          <a:prstGeom prst="rect">
            <a:avLst/>
          </a:prstGeom>
          <a:solidFill>
            <a:schemeClr val="bg1"/>
          </a:solidFill>
          <a:ln w="9525">
            <a:solidFill>
              <a:schemeClr val="bg1"/>
            </a:solidFill>
            <a:miter lim="800000"/>
            <a:headEnd/>
            <a:tailEnd/>
          </a:ln>
          <a:effectLst/>
        </p:spPr>
      </p:pic>
      <p:pic>
        <p:nvPicPr>
          <p:cNvPr id="97390" name="Picture 110"/>
          <p:cNvPicPr>
            <a:picLocks noChangeAspect="1" noChangeArrowheads="1"/>
          </p:cNvPicPr>
          <p:nvPr/>
        </p:nvPicPr>
        <p:blipFill>
          <a:blip r:embed="rId3" cstate="print"/>
          <a:srcRect/>
          <a:stretch>
            <a:fillRect/>
          </a:stretch>
        </p:blipFill>
        <p:spPr bwMode="auto">
          <a:xfrm>
            <a:off x="3619500" y="5735638"/>
            <a:ext cx="609600" cy="112712"/>
          </a:xfrm>
          <a:prstGeom prst="rect">
            <a:avLst/>
          </a:prstGeom>
          <a:solidFill>
            <a:schemeClr val="bg1"/>
          </a:solidFill>
          <a:ln w="9525">
            <a:solidFill>
              <a:schemeClr val="bg1"/>
            </a:solidFill>
            <a:miter lim="800000"/>
            <a:headEnd/>
            <a:tailEnd/>
          </a:ln>
          <a:effectLst/>
        </p:spPr>
      </p:pic>
      <p:pic>
        <p:nvPicPr>
          <p:cNvPr id="97391" name="Picture 111"/>
          <p:cNvPicPr>
            <a:picLocks noChangeAspect="1" noChangeArrowheads="1"/>
          </p:cNvPicPr>
          <p:nvPr/>
        </p:nvPicPr>
        <p:blipFill>
          <a:blip r:embed="rId3" cstate="print"/>
          <a:srcRect/>
          <a:stretch>
            <a:fillRect/>
          </a:stretch>
        </p:blipFill>
        <p:spPr bwMode="auto">
          <a:xfrm>
            <a:off x="2171700" y="5735638"/>
            <a:ext cx="609600" cy="112712"/>
          </a:xfrm>
          <a:prstGeom prst="rect">
            <a:avLst/>
          </a:prstGeom>
          <a:solidFill>
            <a:schemeClr val="bg1"/>
          </a:solidFill>
          <a:ln w="9525">
            <a:solidFill>
              <a:schemeClr val="bg1"/>
            </a:solidFill>
            <a:miter lim="800000"/>
            <a:headEnd/>
            <a:tailEnd/>
          </a:ln>
          <a:effectLst/>
        </p:spPr>
      </p:pic>
      <p:pic>
        <p:nvPicPr>
          <p:cNvPr id="97392" name="Picture 112"/>
          <p:cNvPicPr>
            <a:picLocks noChangeAspect="1" noChangeArrowheads="1"/>
          </p:cNvPicPr>
          <p:nvPr/>
        </p:nvPicPr>
        <p:blipFill>
          <a:blip r:embed="rId3" cstate="print"/>
          <a:srcRect/>
          <a:stretch>
            <a:fillRect/>
          </a:stretch>
        </p:blipFill>
        <p:spPr bwMode="auto">
          <a:xfrm>
            <a:off x="6934200" y="5905500"/>
            <a:ext cx="609600" cy="112713"/>
          </a:xfrm>
          <a:prstGeom prst="rect">
            <a:avLst/>
          </a:prstGeom>
          <a:solidFill>
            <a:schemeClr val="bg1"/>
          </a:solidFill>
          <a:ln w="9525">
            <a:solidFill>
              <a:schemeClr val="bg1"/>
            </a:solidFill>
            <a:miter lim="800000"/>
            <a:headEnd/>
            <a:tailEnd/>
          </a:ln>
          <a:effectLst/>
        </p:spPr>
      </p:pic>
      <p:pic>
        <p:nvPicPr>
          <p:cNvPr id="97393" name="Picture 113"/>
          <p:cNvPicPr>
            <a:picLocks noChangeAspect="1" noChangeArrowheads="1"/>
          </p:cNvPicPr>
          <p:nvPr/>
        </p:nvPicPr>
        <p:blipFill>
          <a:blip r:embed="rId3" cstate="print"/>
          <a:srcRect/>
          <a:stretch>
            <a:fillRect/>
          </a:stretch>
        </p:blipFill>
        <p:spPr bwMode="auto">
          <a:xfrm>
            <a:off x="4419600" y="5905500"/>
            <a:ext cx="609600" cy="112713"/>
          </a:xfrm>
          <a:prstGeom prst="rect">
            <a:avLst/>
          </a:prstGeom>
          <a:solidFill>
            <a:schemeClr val="bg1"/>
          </a:solidFill>
          <a:ln w="9525">
            <a:solidFill>
              <a:schemeClr val="bg1"/>
            </a:solidFill>
            <a:miter lim="800000"/>
            <a:headEnd/>
            <a:tailEnd/>
          </a:ln>
          <a:effectLst/>
        </p:spPr>
      </p:pic>
      <p:pic>
        <p:nvPicPr>
          <p:cNvPr id="97394" name="Picture 114"/>
          <p:cNvPicPr>
            <a:picLocks noChangeAspect="1" noChangeArrowheads="1"/>
          </p:cNvPicPr>
          <p:nvPr/>
        </p:nvPicPr>
        <p:blipFill>
          <a:blip r:embed="rId3" cstate="print"/>
          <a:srcRect/>
          <a:stretch>
            <a:fillRect/>
          </a:stretch>
        </p:blipFill>
        <p:spPr bwMode="auto">
          <a:xfrm>
            <a:off x="6096000" y="5905500"/>
            <a:ext cx="609600" cy="112713"/>
          </a:xfrm>
          <a:prstGeom prst="rect">
            <a:avLst/>
          </a:prstGeom>
          <a:solidFill>
            <a:schemeClr val="bg1"/>
          </a:solidFill>
          <a:ln w="9525">
            <a:solidFill>
              <a:schemeClr val="bg1"/>
            </a:solidFill>
            <a:miter lim="800000"/>
            <a:headEnd/>
            <a:tailEnd/>
          </a:ln>
          <a:effectLst/>
        </p:spPr>
      </p:pic>
      <p:pic>
        <p:nvPicPr>
          <p:cNvPr id="97395" name="Picture 115"/>
          <p:cNvPicPr>
            <a:picLocks noChangeAspect="1" noChangeArrowheads="1"/>
          </p:cNvPicPr>
          <p:nvPr/>
        </p:nvPicPr>
        <p:blipFill>
          <a:blip r:embed="rId3" cstate="print"/>
          <a:srcRect/>
          <a:stretch>
            <a:fillRect/>
          </a:stretch>
        </p:blipFill>
        <p:spPr bwMode="auto">
          <a:xfrm>
            <a:off x="1447800" y="5907088"/>
            <a:ext cx="609600" cy="112712"/>
          </a:xfrm>
          <a:prstGeom prst="rect">
            <a:avLst/>
          </a:prstGeom>
          <a:solidFill>
            <a:schemeClr val="bg1"/>
          </a:solidFill>
          <a:ln w="9525">
            <a:solidFill>
              <a:schemeClr val="bg1"/>
            </a:solidFill>
            <a:miter lim="800000"/>
            <a:headEnd/>
            <a:tailEnd/>
          </a:ln>
          <a:effectLst/>
        </p:spPr>
      </p:pic>
      <p:pic>
        <p:nvPicPr>
          <p:cNvPr id="97396" name="Picture 116"/>
          <p:cNvPicPr>
            <a:picLocks noChangeAspect="1" noChangeArrowheads="1"/>
          </p:cNvPicPr>
          <p:nvPr/>
        </p:nvPicPr>
        <p:blipFill>
          <a:blip r:embed="rId3" cstate="print"/>
          <a:srcRect/>
          <a:stretch>
            <a:fillRect/>
          </a:stretch>
        </p:blipFill>
        <p:spPr bwMode="auto">
          <a:xfrm>
            <a:off x="5257800" y="5905500"/>
            <a:ext cx="609600" cy="112713"/>
          </a:xfrm>
          <a:prstGeom prst="rect">
            <a:avLst/>
          </a:prstGeom>
          <a:solidFill>
            <a:schemeClr val="bg1"/>
          </a:solidFill>
          <a:ln w="9525">
            <a:solidFill>
              <a:schemeClr val="bg1"/>
            </a:solidFill>
            <a:miter lim="800000"/>
            <a:headEnd/>
            <a:tailEnd/>
          </a:ln>
          <a:effectLst/>
        </p:spPr>
      </p:pic>
      <p:pic>
        <p:nvPicPr>
          <p:cNvPr id="97397" name="Picture 117"/>
          <p:cNvPicPr>
            <a:picLocks noChangeAspect="1" noChangeArrowheads="1"/>
          </p:cNvPicPr>
          <p:nvPr/>
        </p:nvPicPr>
        <p:blipFill>
          <a:blip r:embed="rId3" cstate="print"/>
          <a:srcRect/>
          <a:stretch>
            <a:fillRect/>
          </a:stretch>
        </p:blipFill>
        <p:spPr bwMode="auto">
          <a:xfrm>
            <a:off x="2895600" y="5907088"/>
            <a:ext cx="609600" cy="112712"/>
          </a:xfrm>
          <a:prstGeom prst="rect">
            <a:avLst/>
          </a:prstGeom>
          <a:solidFill>
            <a:schemeClr val="bg1"/>
          </a:solidFill>
          <a:ln w="9525">
            <a:solidFill>
              <a:schemeClr val="bg1"/>
            </a:solidFill>
            <a:miter lim="800000"/>
            <a:headEnd/>
            <a:tailEnd/>
          </a:ln>
          <a:effectLst/>
        </p:spPr>
      </p:pic>
      <p:pic>
        <p:nvPicPr>
          <p:cNvPr id="97398" name="Picture 118"/>
          <p:cNvPicPr>
            <a:picLocks noChangeAspect="1" noChangeArrowheads="1"/>
          </p:cNvPicPr>
          <p:nvPr/>
        </p:nvPicPr>
        <p:blipFill>
          <a:blip r:embed="rId3" cstate="print"/>
          <a:srcRect/>
          <a:stretch>
            <a:fillRect/>
          </a:stretch>
        </p:blipFill>
        <p:spPr bwMode="auto">
          <a:xfrm>
            <a:off x="3619500" y="5907088"/>
            <a:ext cx="609600" cy="112712"/>
          </a:xfrm>
          <a:prstGeom prst="rect">
            <a:avLst/>
          </a:prstGeom>
          <a:solidFill>
            <a:schemeClr val="bg1"/>
          </a:solidFill>
          <a:ln w="9525">
            <a:solidFill>
              <a:schemeClr val="bg1"/>
            </a:solidFill>
            <a:miter lim="800000"/>
            <a:headEnd/>
            <a:tailEnd/>
          </a:ln>
          <a:effectLst/>
        </p:spPr>
      </p:pic>
      <p:pic>
        <p:nvPicPr>
          <p:cNvPr id="97399" name="Picture 119"/>
          <p:cNvPicPr>
            <a:picLocks noChangeAspect="1" noChangeArrowheads="1"/>
          </p:cNvPicPr>
          <p:nvPr/>
        </p:nvPicPr>
        <p:blipFill>
          <a:blip r:embed="rId3" cstate="print"/>
          <a:srcRect/>
          <a:stretch>
            <a:fillRect/>
          </a:stretch>
        </p:blipFill>
        <p:spPr bwMode="auto">
          <a:xfrm>
            <a:off x="2171700" y="5907088"/>
            <a:ext cx="609600" cy="112712"/>
          </a:xfrm>
          <a:prstGeom prst="rect">
            <a:avLst/>
          </a:prstGeom>
          <a:solidFill>
            <a:schemeClr val="bg1"/>
          </a:solidFill>
          <a:ln w="9525">
            <a:solidFill>
              <a:schemeClr val="bg1"/>
            </a:solidFill>
            <a:miter lim="800000"/>
            <a:headEnd/>
            <a:tailEnd/>
          </a:ln>
          <a:effectLst/>
        </p:spPr>
      </p:pic>
      <p:pic>
        <p:nvPicPr>
          <p:cNvPr id="97400" name="Picture 120"/>
          <p:cNvPicPr>
            <a:picLocks noChangeAspect="1" noChangeArrowheads="1"/>
          </p:cNvPicPr>
          <p:nvPr/>
        </p:nvPicPr>
        <p:blipFill>
          <a:blip r:embed="rId3" cstate="print"/>
          <a:srcRect/>
          <a:stretch>
            <a:fillRect/>
          </a:stretch>
        </p:blipFill>
        <p:spPr bwMode="auto">
          <a:xfrm>
            <a:off x="6934200" y="6115050"/>
            <a:ext cx="609600" cy="112713"/>
          </a:xfrm>
          <a:prstGeom prst="rect">
            <a:avLst/>
          </a:prstGeom>
          <a:solidFill>
            <a:schemeClr val="bg1"/>
          </a:solidFill>
          <a:ln w="9525">
            <a:solidFill>
              <a:schemeClr val="bg1"/>
            </a:solidFill>
            <a:miter lim="800000"/>
            <a:headEnd/>
            <a:tailEnd/>
          </a:ln>
          <a:effectLst/>
        </p:spPr>
      </p:pic>
      <p:pic>
        <p:nvPicPr>
          <p:cNvPr id="97401" name="Picture 121"/>
          <p:cNvPicPr>
            <a:picLocks noChangeAspect="1" noChangeArrowheads="1"/>
          </p:cNvPicPr>
          <p:nvPr/>
        </p:nvPicPr>
        <p:blipFill>
          <a:blip r:embed="rId3" cstate="print"/>
          <a:srcRect/>
          <a:stretch>
            <a:fillRect/>
          </a:stretch>
        </p:blipFill>
        <p:spPr bwMode="auto">
          <a:xfrm>
            <a:off x="4419600" y="6115050"/>
            <a:ext cx="609600" cy="112713"/>
          </a:xfrm>
          <a:prstGeom prst="rect">
            <a:avLst/>
          </a:prstGeom>
          <a:solidFill>
            <a:schemeClr val="bg1"/>
          </a:solidFill>
          <a:ln w="9525">
            <a:solidFill>
              <a:schemeClr val="bg1"/>
            </a:solidFill>
            <a:miter lim="800000"/>
            <a:headEnd/>
            <a:tailEnd/>
          </a:ln>
          <a:effectLst/>
        </p:spPr>
      </p:pic>
      <p:pic>
        <p:nvPicPr>
          <p:cNvPr id="97402" name="Picture 122"/>
          <p:cNvPicPr>
            <a:picLocks noChangeAspect="1" noChangeArrowheads="1"/>
          </p:cNvPicPr>
          <p:nvPr/>
        </p:nvPicPr>
        <p:blipFill>
          <a:blip r:embed="rId3" cstate="print"/>
          <a:srcRect/>
          <a:stretch>
            <a:fillRect/>
          </a:stretch>
        </p:blipFill>
        <p:spPr bwMode="auto">
          <a:xfrm>
            <a:off x="6096000" y="6115050"/>
            <a:ext cx="609600" cy="112713"/>
          </a:xfrm>
          <a:prstGeom prst="rect">
            <a:avLst/>
          </a:prstGeom>
          <a:solidFill>
            <a:schemeClr val="bg1"/>
          </a:solidFill>
          <a:ln w="9525">
            <a:solidFill>
              <a:schemeClr val="bg1"/>
            </a:solidFill>
            <a:miter lim="800000"/>
            <a:headEnd/>
            <a:tailEnd/>
          </a:ln>
          <a:effectLst/>
        </p:spPr>
      </p:pic>
      <p:pic>
        <p:nvPicPr>
          <p:cNvPr id="97403" name="Picture 123"/>
          <p:cNvPicPr>
            <a:picLocks noChangeAspect="1" noChangeArrowheads="1"/>
          </p:cNvPicPr>
          <p:nvPr/>
        </p:nvPicPr>
        <p:blipFill>
          <a:blip r:embed="rId3" cstate="print"/>
          <a:srcRect/>
          <a:stretch>
            <a:fillRect/>
          </a:stretch>
        </p:blipFill>
        <p:spPr bwMode="auto">
          <a:xfrm>
            <a:off x="5257800" y="6115050"/>
            <a:ext cx="609600" cy="112713"/>
          </a:xfrm>
          <a:prstGeom prst="rect">
            <a:avLst/>
          </a:prstGeom>
          <a:solidFill>
            <a:schemeClr val="bg1"/>
          </a:solidFill>
          <a:ln w="9525">
            <a:solidFill>
              <a:schemeClr val="bg1"/>
            </a:solidFill>
            <a:miter lim="800000"/>
            <a:headEnd/>
            <a:tailEnd/>
          </a:ln>
          <a:effectLst/>
        </p:spPr>
      </p:pic>
      <p:pic>
        <p:nvPicPr>
          <p:cNvPr id="97404" name="Picture 124"/>
          <p:cNvPicPr>
            <a:picLocks noChangeAspect="1" noChangeArrowheads="1"/>
          </p:cNvPicPr>
          <p:nvPr/>
        </p:nvPicPr>
        <p:blipFill>
          <a:blip r:embed="rId3" cstate="print"/>
          <a:srcRect/>
          <a:stretch>
            <a:fillRect/>
          </a:stretch>
        </p:blipFill>
        <p:spPr bwMode="auto">
          <a:xfrm>
            <a:off x="2895600" y="6116638"/>
            <a:ext cx="609600" cy="112712"/>
          </a:xfrm>
          <a:prstGeom prst="rect">
            <a:avLst/>
          </a:prstGeom>
          <a:solidFill>
            <a:schemeClr val="bg1"/>
          </a:solidFill>
          <a:ln w="9525">
            <a:solidFill>
              <a:schemeClr val="bg1"/>
            </a:solidFill>
            <a:miter lim="800000"/>
            <a:headEnd/>
            <a:tailEnd/>
          </a:ln>
          <a:effectLst/>
        </p:spPr>
      </p:pic>
      <p:pic>
        <p:nvPicPr>
          <p:cNvPr id="97405" name="Picture 125"/>
          <p:cNvPicPr>
            <a:picLocks noChangeAspect="1" noChangeArrowheads="1"/>
          </p:cNvPicPr>
          <p:nvPr/>
        </p:nvPicPr>
        <p:blipFill>
          <a:blip r:embed="rId3" cstate="print"/>
          <a:srcRect/>
          <a:stretch>
            <a:fillRect/>
          </a:stretch>
        </p:blipFill>
        <p:spPr bwMode="auto">
          <a:xfrm>
            <a:off x="3619500" y="6116638"/>
            <a:ext cx="609600" cy="112712"/>
          </a:xfrm>
          <a:prstGeom prst="rect">
            <a:avLst/>
          </a:prstGeom>
          <a:solidFill>
            <a:schemeClr val="bg1"/>
          </a:solidFill>
          <a:ln w="9525">
            <a:solidFill>
              <a:schemeClr val="bg1"/>
            </a:solidFill>
            <a:miter lim="800000"/>
            <a:headEnd/>
            <a:tailEnd/>
          </a:ln>
          <a:effectLst/>
        </p:spPr>
      </p:pic>
      <p:pic>
        <p:nvPicPr>
          <p:cNvPr id="97406" name="Picture 126"/>
          <p:cNvPicPr>
            <a:picLocks noChangeAspect="1" noChangeArrowheads="1"/>
          </p:cNvPicPr>
          <p:nvPr/>
        </p:nvPicPr>
        <p:blipFill>
          <a:blip r:embed="rId3" cstate="print"/>
          <a:srcRect/>
          <a:stretch>
            <a:fillRect/>
          </a:stretch>
        </p:blipFill>
        <p:spPr bwMode="auto">
          <a:xfrm>
            <a:off x="2171700" y="6116638"/>
            <a:ext cx="609600" cy="112712"/>
          </a:xfrm>
          <a:prstGeom prst="rect">
            <a:avLst/>
          </a:prstGeom>
          <a:solidFill>
            <a:schemeClr val="bg1"/>
          </a:solidFill>
          <a:ln w="9525">
            <a:solidFill>
              <a:schemeClr val="bg1"/>
            </a:solidFill>
            <a:miter lim="800000"/>
            <a:headEnd/>
            <a:tailEnd/>
          </a:ln>
          <a:effectLst/>
        </p:spPr>
      </p:pic>
      <p:pic>
        <p:nvPicPr>
          <p:cNvPr id="97407" name="Picture 127"/>
          <p:cNvPicPr>
            <a:picLocks noChangeAspect="1" noChangeArrowheads="1"/>
          </p:cNvPicPr>
          <p:nvPr/>
        </p:nvPicPr>
        <p:blipFill>
          <a:blip r:embed="rId3" cstate="print"/>
          <a:srcRect/>
          <a:stretch>
            <a:fillRect/>
          </a:stretch>
        </p:blipFill>
        <p:spPr bwMode="auto">
          <a:xfrm>
            <a:off x="6934200" y="6286500"/>
            <a:ext cx="609600" cy="112713"/>
          </a:xfrm>
          <a:prstGeom prst="rect">
            <a:avLst/>
          </a:prstGeom>
          <a:solidFill>
            <a:schemeClr val="bg1"/>
          </a:solidFill>
          <a:ln w="9525">
            <a:solidFill>
              <a:schemeClr val="bg1"/>
            </a:solidFill>
            <a:miter lim="800000"/>
            <a:headEnd/>
            <a:tailEnd/>
          </a:ln>
          <a:effectLst/>
        </p:spPr>
      </p:pic>
      <p:pic>
        <p:nvPicPr>
          <p:cNvPr id="97408" name="Picture 128"/>
          <p:cNvPicPr>
            <a:picLocks noChangeAspect="1" noChangeArrowheads="1"/>
          </p:cNvPicPr>
          <p:nvPr/>
        </p:nvPicPr>
        <p:blipFill>
          <a:blip r:embed="rId3" cstate="print"/>
          <a:srcRect/>
          <a:stretch>
            <a:fillRect/>
          </a:stretch>
        </p:blipFill>
        <p:spPr bwMode="auto">
          <a:xfrm>
            <a:off x="4419600" y="6286500"/>
            <a:ext cx="609600" cy="112713"/>
          </a:xfrm>
          <a:prstGeom prst="rect">
            <a:avLst/>
          </a:prstGeom>
          <a:solidFill>
            <a:schemeClr val="bg1"/>
          </a:solidFill>
          <a:ln w="9525">
            <a:solidFill>
              <a:schemeClr val="bg1"/>
            </a:solidFill>
            <a:miter lim="800000"/>
            <a:headEnd/>
            <a:tailEnd/>
          </a:ln>
          <a:effectLst/>
        </p:spPr>
      </p:pic>
      <p:pic>
        <p:nvPicPr>
          <p:cNvPr id="97409" name="Picture 129"/>
          <p:cNvPicPr>
            <a:picLocks noChangeAspect="1" noChangeArrowheads="1"/>
          </p:cNvPicPr>
          <p:nvPr/>
        </p:nvPicPr>
        <p:blipFill>
          <a:blip r:embed="rId3" cstate="print"/>
          <a:srcRect/>
          <a:stretch>
            <a:fillRect/>
          </a:stretch>
        </p:blipFill>
        <p:spPr bwMode="auto">
          <a:xfrm>
            <a:off x="6096000" y="6286500"/>
            <a:ext cx="609600" cy="112713"/>
          </a:xfrm>
          <a:prstGeom prst="rect">
            <a:avLst/>
          </a:prstGeom>
          <a:solidFill>
            <a:schemeClr val="bg1"/>
          </a:solidFill>
          <a:ln w="9525">
            <a:solidFill>
              <a:schemeClr val="bg1"/>
            </a:solidFill>
            <a:miter lim="800000"/>
            <a:headEnd/>
            <a:tailEnd/>
          </a:ln>
          <a:effectLst/>
        </p:spPr>
      </p:pic>
      <p:pic>
        <p:nvPicPr>
          <p:cNvPr id="97410" name="Picture 130"/>
          <p:cNvPicPr>
            <a:picLocks noChangeAspect="1" noChangeArrowheads="1"/>
          </p:cNvPicPr>
          <p:nvPr/>
        </p:nvPicPr>
        <p:blipFill>
          <a:blip r:embed="rId3" cstate="print"/>
          <a:srcRect/>
          <a:stretch>
            <a:fillRect/>
          </a:stretch>
        </p:blipFill>
        <p:spPr bwMode="auto">
          <a:xfrm>
            <a:off x="5257800" y="6286500"/>
            <a:ext cx="609600" cy="112713"/>
          </a:xfrm>
          <a:prstGeom prst="rect">
            <a:avLst/>
          </a:prstGeom>
          <a:solidFill>
            <a:schemeClr val="bg1"/>
          </a:solidFill>
          <a:ln w="9525">
            <a:solidFill>
              <a:schemeClr val="bg1"/>
            </a:solidFill>
            <a:miter lim="800000"/>
            <a:headEnd/>
            <a:tailEnd/>
          </a:ln>
          <a:effectLst/>
        </p:spPr>
      </p:pic>
      <p:pic>
        <p:nvPicPr>
          <p:cNvPr id="97411" name="Picture 131"/>
          <p:cNvPicPr>
            <a:picLocks noChangeAspect="1" noChangeArrowheads="1"/>
          </p:cNvPicPr>
          <p:nvPr/>
        </p:nvPicPr>
        <p:blipFill>
          <a:blip r:embed="rId3" cstate="print"/>
          <a:srcRect/>
          <a:stretch>
            <a:fillRect/>
          </a:stretch>
        </p:blipFill>
        <p:spPr bwMode="auto">
          <a:xfrm>
            <a:off x="2895600" y="6288088"/>
            <a:ext cx="609600" cy="112712"/>
          </a:xfrm>
          <a:prstGeom prst="rect">
            <a:avLst/>
          </a:prstGeom>
          <a:solidFill>
            <a:schemeClr val="bg1"/>
          </a:solidFill>
          <a:ln w="9525">
            <a:solidFill>
              <a:schemeClr val="bg1"/>
            </a:solidFill>
            <a:miter lim="800000"/>
            <a:headEnd/>
            <a:tailEnd/>
          </a:ln>
          <a:effectLst/>
        </p:spPr>
      </p:pic>
      <p:pic>
        <p:nvPicPr>
          <p:cNvPr id="97412" name="Picture 132"/>
          <p:cNvPicPr>
            <a:picLocks noChangeAspect="1" noChangeArrowheads="1"/>
          </p:cNvPicPr>
          <p:nvPr/>
        </p:nvPicPr>
        <p:blipFill>
          <a:blip r:embed="rId3" cstate="print"/>
          <a:srcRect/>
          <a:stretch>
            <a:fillRect/>
          </a:stretch>
        </p:blipFill>
        <p:spPr bwMode="auto">
          <a:xfrm>
            <a:off x="3619500" y="6288088"/>
            <a:ext cx="609600" cy="112712"/>
          </a:xfrm>
          <a:prstGeom prst="rect">
            <a:avLst/>
          </a:prstGeom>
          <a:solidFill>
            <a:schemeClr val="bg1"/>
          </a:solidFill>
          <a:ln w="9525">
            <a:solidFill>
              <a:schemeClr val="bg1"/>
            </a:solidFill>
            <a:miter lim="800000"/>
            <a:headEnd/>
            <a:tailEnd/>
          </a:ln>
          <a:effectLst/>
        </p:spPr>
      </p:pic>
      <p:pic>
        <p:nvPicPr>
          <p:cNvPr id="97413" name="Picture 133"/>
          <p:cNvPicPr>
            <a:picLocks noChangeAspect="1" noChangeArrowheads="1"/>
          </p:cNvPicPr>
          <p:nvPr/>
        </p:nvPicPr>
        <p:blipFill>
          <a:blip r:embed="rId3" cstate="print"/>
          <a:srcRect/>
          <a:stretch>
            <a:fillRect/>
          </a:stretch>
        </p:blipFill>
        <p:spPr bwMode="auto">
          <a:xfrm>
            <a:off x="2171700" y="6288088"/>
            <a:ext cx="609600" cy="112712"/>
          </a:xfrm>
          <a:prstGeom prst="rect">
            <a:avLst/>
          </a:prstGeom>
          <a:solidFill>
            <a:schemeClr val="bg1"/>
          </a:solidFill>
          <a:ln w="9525">
            <a:solidFill>
              <a:schemeClr val="bg1"/>
            </a:solidFill>
            <a:miter lim="800000"/>
            <a:headEnd/>
            <a:tailEnd/>
          </a:ln>
          <a:effectLst/>
        </p:spPr>
      </p:pic>
      <p:sp>
        <p:nvSpPr>
          <p:cNvPr id="97414" name="Text Box 134"/>
          <p:cNvSpPr txBox="1">
            <a:spLocks noChangeArrowheads="1"/>
          </p:cNvSpPr>
          <p:nvPr/>
        </p:nvSpPr>
        <p:spPr bwMode="auto">
          <a:xfrm>
            <a:off x="7620000" y="5372100"/>
            <a:ext cx="1099981" cy="369332"/>
          </a:xfrm>
          <a:prstGeom prst="rect">
            <a:avLst/>
          </a:prstGeom>
          <a:noFill/>
          <a:ln w="9525">
            <a:noFill/>
            <a:miter lim="800000"/>
            <a:headEnd/>
            <a:tailEnd/>
          </a:ln>
          <a:effectLst/>
        </p:spPr>
        <p:txBody>
          <a:bodyPr wrap="none">
            <a:spAutoFit/>
          </a:bodyPr>
          <a:lstStyle/>
          <a:p>
            <a:pPr eaLnBrk="1" hangingPunct="1"/>
            <a:r>
              <a:rPr lang="en-US" b="1" dirty="0">
                <a:solidFill>
                  <a:schemeClr val="tx2">
                    <a:lumMod val="60000"/>
                    <a:lumOff val="40000"/>
                  </a:schemeClr>
                </a:solidFill>
                <a:latin typeface="Arial" charset="0"/>
              </a:rPr>
              <a:t>6</a:t>
            </a:r>
            <a:r>
              <a:rPr lang="en-US" b="1" baseline="30000" dirty="0">
                <a:solidFill>
                  <a:schemeClr val="tx2">
                    <a:lumMod val="60000"/>
                    <a:lumOff val="40000"/>
                  </a:schemeClr>
                </a:solidFill>
                <a:latin typeface="Arial" charset="0"/>
              </a:rPr>
              <a:t>th</a:t>
            </a:r>
            <a:r>
              <a:rPr lang="en-US" b="1" dirty="0">
                <a:solidFill>
                  <a:schemeClr val="tx2">
                    <a:lumMod val="60000"/>
                    <a:lumOff val="40000"/>
                  </a:schemeClr>
                </a:solidFill>
                <a:latin typeface="Arial" charset="0"/>
              </a:rPr>
              <a:t> cycle</a:t>
            </a:r>
          </a:p>
        </p:txBody>
      </p:sp>
      <p:pic>
        <p:nvPicPr>
          <p:cNvPr id="97415" name="Picture 135"/>
          <p:cNvPicPr>
            <a:picLocks noChangeAspect="1" noChangeArrowheads="1"/>
          </p:cNvPicPr>
          <p:nvPr/>
        </p:nvPicPr>
        <p:blipFill>
          <a:blip r:embed="rId3" cstate="print"/>
          <a:srcRect/>
          <a:stretch>
            <a:fillRect/>
          </a:stretch>
        </p:blipFill>
        <p:spPr bwMode="auto">
          <a:xfrm>
            <a:off x="1447800" y="6288088"/>
            <a:ext cx="609600" cy="112712"/>
          </a:xfrm>
          <a:prstGeom prst="rect">
            <a:avLst/>
          </a:prstGeom>
          <a:solidFill>
            <a:schemeClr val="bg1"/>
          </a:solidFill>
          <a:ln w="9525">
            <a:solidFill>
              <a:schemeClr val="bg1"/>
            </a:solidFill>
            <a:miter lim="800000"/>
            <a:headEnd/>
            <a:tailEnd/>
          </a:ln>
          <a:effectLst/>
        </p:spPr>
      </p:pic>
      <p:pic>
        <p:nvPicPr>
          <p:cNvPr id="97416" name="Picture 136"/>
          <p:cNvPicPr>
            <a:picLocks noChangeAspect="1" noChangeArrowheads="1"/>
          </p:cNvPicPr>
          <p:nvPr/>
        </p:nvPicPr>
        <p:blipFill>
          <a:blip r:embed="rId3" cstate="print"/>
          <a:srcRect/>
          <a:stretch>
            <a:fillRect/>
          </a:stretch>
        </p:blipFill>
        <p:spPr bwMode="auto">
          <a:xfrm>
            <a:off x="1447800" y="6078538"/>
            <a:ext cx="609600" cy="112712"/>
          </a:xfrm>
          <a:prstGeom prst="rect">
            <a:avLst/>
          </a:prstGeom>
          <a:solidFill>
            <a:schemeClr val="bg1"/>
          </a:solidFill>
          <a:ln w="9525">
            <a:solidFill>
              <a:schemeClr val="bg1"/>
            </a:solidFill>
            <a:miter lim="800000"/>
            <a:headEnd/>
            <a:tailEnd/>
          </a:ln>
          <a:effectLst/>
        </p:spPr>
      </p:pic>
      <p:sp>
        <p:nvSpPr>
          <p:cNvPr id="136" name="Content Placeholder 2"/>
          <p:cNvSpPr txBox="1">
            <a:spLocks/>
          </p:cNvSpPr>
          <p:nvPr/>
        </p:nvSpPr>
        <p:spPr>
          <a:xfrm>
            <a:off x="609600" y="0"/>
            <a:ext cx="8077200" cy="1295400"/>
          </a:xfrm>
          <a:prstGeom prst="rect">
            <a:avLst/>
          </a:prstGeom>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
                <a:schemeClr val="tx2">
                  <a:lumMod val="60000"/>
                  <a:lumOff val="40000"/>
                </a:schemeClr>
              </a:buClr>
              <a:buSzPct val="70000"/>
              <a:tabLst/>
              <a:defRPr/>
            </a:pPr>
            <a:r>
              <a:rPr kumimoji="0" lang="en-GB" sz="4000" b="1" i="0" u="none" strike="noStrike" kern="1200" cap="none" spc="0" normalizeH="0" baseline="0" noProof="0" dirty="0" smtClean="0">
                <a:ln>
                  <a:noFill/>
                </a:ln>
                <a:solidFill>
                  <a:srgbClr val="C00000"/>
                </a:solidFill>
                <a:effectLst/>
                <a:uLnTx/>
                <a:uFillTx/>
                <a:latin typeface="+mn-lt"/>
                <a:ea typeface="+mn-ea"/>
                <a:cs typeface="+mn-cs"/>
              </a:rPr>
              <a:t>PCR produces billions of copies of a single piece of a DNA molecule in a few hours</a:t>
            </a:r>
            <a:endParaRPr kumimoji="0" lang="en-US" sz="40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tx2">
                  <a:lumMod val="60000"/>
                  <a:lumOff val="40000"/>
                </a:schemeClr>
              </a:buClr>
              <a:buSzPct val="70000"/>
              <a:buFont typeface="Wingdings" pitchFamily="2" charset="2"/>
              <a:buNone/>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7" name="TextBox 136"/>
          <p:cNvSpPr txBox="1"/>
          <p:nvPr/>
        </p:nvSpPr>
        <p:spPr>
          <a:xfrm>
            <a:off x="2438400" y="1371600"/>
            <a:ext cx="381000" cy="369332"/>
          </a:xfrm>
          <a:prstGeom prst="rect">
            <a:avLst/>
          </a:prstGeom>
          <a:solidFill>
            <a:schemeClr val="accent6">
              <a:lumMod val="50000"/>
            </a:schemeClr>
          </a:solidFill>
        </p:spPr>
        <p:txBody>
          <a:bodyPr wrap="square" rtlCol="0">
            <a:spAutoFit/>
          </a:bodyPr>
          <a:lstStyle/>
          <a:p>
            <a:r>
              <a:rPr lang="en-GB" b="1" dirty="0" smtClean="0">
                <a:solidFill>
                  <a:schemeClr val="bg2"/>
                </a:solidFill>
              </a:rPr>
              <a:t>2</a:t>
            </a:r>
            <a:endParaRPr lang="en-GB" b="1" dirty="0">
              <a:solidFill>
                <a:schemeClr val="bg2"/>
              </a:solidFill>
            </a:endParaRPr>
          </a:p>
        </p:txBody>
      </p:sp>
      <p:sp>
        <p:nvSpPr>
          <p:cNvPr id="138" name="TextBox 137"/>
          <p:cNvSpPr txBox="1"/>
          <p:nvPr/>
        </p:nvSpPr>
        <p:spPr>
          <a:xfrm>
            <a:off x="2133600" y="1828800"/>
            <a:ext cx="381000" cy="369332"/>
          </a:xfrm>
          <a:prstGeom prst="rect">
            <a:avLst/>
          </a:prstGeom>
          <a:solidFill>
            <a:schemeClr val="accent6">
              <a:lumMod val="50000"/>
            </a:schemeClr>
          </a:solidFill>
        </p:spPr>
        <p:txBody>
          <a:bodyPr wrap="square" rtlCol="0">
            <a:spAutoFit/>
          </a:bodyPr>
          <a:lstStyle/>
          <a:p>
            <a:r>
              <a:rPr lang="en-GB" b="1" dirty="0" smtClean="0">
                <a:solidFill>
                  <a:schemeClr val="bg2"/>
                </a:solidFill>
              </a:rPr>
              <a:t>4</a:t>
            </a:r>
            <a:endParaRPr lang="en-GB" b="1" dirty="0">
              <a:solidFill>
                <a:schemeClr val="bg2"/>
              </a:solidFill>
            </a:endParaRPr>
          </a:p>
        </p:txBody>
      </p:sp>
      <p:sp>
        <p:nvSpPr>
          <p:cNvPr id="139" name="TextBox 138"/>
          <p:cNvSpPr txBox="1"/>
          <p:nvPr/>
        </p:nvSpPr>
        <p:spPr>
          <a:xfrm>
            <a:off x="914400" y="2362200"/>
            <a:ext cx="381000" cy="369332"/>
          </a:xfrm>
          <a:prstGeom prst="rect">
            <a:avLst/>
          </a:prstGeom>
          <a:solidFill>
            <a:schemeClr val="accent6">
              <a:lumMod val="50000"/>
            </a:schemeClr>
          </a:solidFill>
        </p:spPr>
        <p:txBody>
          <a:bodyPr wrap="square" rtlCol="0">
            <a:spAutoFit/>
          </a:bodyPr>
          <a:lstStyle/>
          <a:p>
            <a:r>
              <a:rPr lang="en-GB" b="1" dirty="0" smtClean="0">
                <a:solidFill>
                  <a:schemeClr val="bg2"/>
                </a:solidFill>
              </a:rPr>
              <a:t>8</a:t>
            </a:r>
            <a:endParaRPr lang="en-GB" b="1" dirty="0">
              <a:solidFill>
                <a:schemeClr val="bg2"/>
              </a:solidFill>
            </a:endParaRPr>
          </a:p>
        </p:txBody>
      </p:sp>
      <p:sp>
        <p:nvSpPr>
          <p:cNvPr id="140" name="TextBox 139"/>
          <p:cNvSpPr txBox="1"/>
          <p:nvPr/>
        </p:nvSpPr>
        <p:spPr>
          <a:xfrm>
            <a:off x="762000" y="3048000"/>
            <a:ext cx="533400" cy="369332"/>
          </a:xfrm>
          <a:prstGeom prst="rect">
            <a:avLst/>
          </a:prstGeom>
          <a:solidFill>
            <a:schemeClr val="accent6">
              <a:lumMod val="50000"/>
            </a:schemeClr>
          </a:solidFill>
        </p:spPr>
        <p:txBody>
          <a:bodyPr wrap="square" rtlCol="0">
            <a:spAutoFit/>
          </a:bodyPr>
          <a:lstStyle/>
          <a:p>
            <a:r>
              <a:rPr lang="en-GB" b="1" dirty="0" smtClean="0">
                <a:solidFill>
                  <a:schemeClr val="bg2"/>
                </a:solidFill>
              </a:rPr>
              <a:t>16</a:t>
            </a:r>
            <a:endParaRPr lang="en-GB" b="1" dirty="0">
              <a:solidFill>
                <a:schemeClr val="bg2"/>
              </a:solidFill>
            </a:endParaRPr>
          </a:p>
        </p:txBody>
      </p:sp>
      <p:sp>
        <p:nvSpPr>
          <p:cNvPr id="141" name="TextBox 140"/>
          <p:cNvSpPr txBox="1"/>
          <p:nvPr/>
        </p:nvSpPr>
        <p:spPr>
          <a:xfrm>
            <a:off x="609600" y="3886200"/>
            <a:ext cx="533400" cy="369332"/>
          </a:xfrm>
          <a:prstGeom prst="rect">
            <a:avLst/>
          </a:prstGeom>
          <a:solidFill>
            <a:schemeClr val="accent6">
              <a:lumMod val="50000"/>
            </a:schemeClr>
          </a:solidFill>
        </p:spPr>
        <p:txBody>
          <a:bodyPr wrap="square" rtlCol="0">
            <a:spAutoFit/>
          </a:bodyPr>
          <a:lstStyle/>
          <a:p>
            <a:r>
              <a:rPr lang="en-GB" b="1" dirty="0" smtClean="0">
                <a:solidFill>
                  <a:schemeClr val="bg2"/>
                </a:solidFill>
              </a:rPr>
              <a:t>32</a:t>
            </a:r>
            <a:endParaRPr lang="en-GB" b="1" dirty="0">
              <a:solidFill>
                <a:schemeClr val="bg2"/>
              </a:solidFill>
            </a:endParaRPr>
          </a:p>
        </p:txBody>
      </p:sp>
      <p:sp>
        <p:nvSpPr>
          <p:cNvPr id="142" name="TextBox 141"/>
          <p:cNvSpPr txBox="1"/>
          <p:nvPr/>
        </p:nvSpPr>
        <p:spPr>
          <a:xfrm>
            <a:off x="609600" y="5257800"/>
            <a:ext cx="533400" cy="369332"/>
          </a:xfrm>
          <a:prstGeom prst="rect">
            <a:avLst/>
          </a:prstGeom>
          <a:solidFill>
            <a:schemeClr val="accent6">
              <a:lumMod val="50000"/>
            </a:schemeClr>
          </a:solidFill>
        </p:spPr>
        <p:txBody>
          <a:bodyPr wrap="square" rtlCol="0">
            <a:spAutoFit/>
          </a:bodyPr>
          <a:lstStyle/>
          <a:p>
            <a:r>
              <a:rPr lang="en-GB" b="1" dirty="0" smtClean="0">
                <a:solidFill>
                  <a:schemeClr val="bg2"/>
                </a:solidFill>
              </a:rPr>
              <a:t>64</a:t>
            </a:r>
            <a:endParaRPr lang="en-GB" b="1" dirty="0">
              <a:solidFill>
                <a:schemeClr val="bg2"/>
              </a:solidFill>
            </a:endParaRPr>
          </a:p>
        </p:txBody>
      </p:sp>
    </p:spTree>
    <p:extLst>
      <p:ext uri="{BB962C8B-B14F-4D97-AF65-F5344CB8AC3E}">
        <p14:creationId xmlns:p14="http://schemas.microsoft.com/office/powerpoint/2010/main" xmlns="" val="362185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500"/>
                                        <p:tgtEl>
                                          <p:spTgt spid="1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wipe(left)">
                                      <p:cBhvr>
                                        <p:cTn id="10" dur="500"/>
                                        <p:tgtEl>
                                          <p:spTgt spid="13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wipe(left)">
                                      <p:cBhvr>
                                        <p:cTn id="13" dur="500"/>
                                        <p:tgtEl>
                                          <p:spTgt spid="14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wipe(left)">
                                      <p:cBhvr>
                                        <p:cTn id="16" dur="500"/>
                                        <p:tgtEl>
                                          <p:spTgt spid="14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wipe(left)">
                                      <p:cBhvr>
                                        <p:cTn id="19" dur="500"/>
                                        <p:tgtEl>
                                          <p:spTgt spid="14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wipe(left)">
                                      <p:cBhvr>
                                        <p:cTn id="2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pPr lvl="0"/>
            <a:r>
              <a:rPr lang="en-GB" dirty="0" smtClean="0"/>
              <a:t>The </a:t>
            </a:r>
            <a:r>
              <a:rPr lang="en-GB" dirty="0"/>
              <a:t>PCR reaction mixture contains</a:t>
            </a:r>
            <a:r>
              <a:rPr lang="en-GB" dirty="0" smtClean="0"/>
              <a:t>:</a:t>
            </a:r>
            <a:endParaRPr lang="en-GB" dirty="0"/>
          </a:p>
        </p:txBody>
      </p:sp>
      <p:sp>
        <p:nvSpPr>
          <p:cNvPr id="3" name="Content Placeholder 2"/>
          <p:cNvSpPr>
            <a:spLocks noGrp="1"/>
          </p:cNvSpPr>
          <p:nvPr>
            <p:ph idx="1"/>
          </p:nvPr>
        </p:nvSpPr>
        <p:spPr>
          <a:xfrm>
            <a:off x="2895600" y="1528483"/>
            <a:ext cx="5794136" cy="1421524"/>
          </a:xfrm>
          <a:solidFill>
            <a:schemeClr val="bg1"/>
          </a:solidFill>
        </p:spPr>
        <p:txBody>
          <a:bodyPr>
            <a:normAutofit fontScale="92500" lnSpcReduction="10000"/>
          </a:bodyPr>
          <a:lstStyle/>
          <a:p>
            <a:pPr marL="441325" indent="-441325" algn="just">
              <a:buNone/>
              <a:tabLst>
                <a:tab pos="441325" algn="l"/>
              </a:tabLst>
            </a:pPr>
            <a:r>
              <a:rPr lang="en-GB" dirty="0" smtClean="0"/>
              <a:t>1. 	A </a:t>
            </a:r>
            <a:r>
              <a:rPr lang="en-GB" dirty="0"/>
              <a:t>sample of </a:t>
            </a:r>
            <a:r>
              <a:rPr lang="en-GB" dirty="0">
                <a:solidFill>
                  <a:srgbClr val="C00000"/>
                </a:solidFill>
              </a:rPr>
              <a:t>double stranded DNA </a:t>
            </a:r>
            <a:r>
              <a:rPr lang="en-GB" dirty="0"/>
              <a:t>from a biological sample, to act as the </a:t>
            </a:r>
            <a:r>
              <a:rPr lang="en-GB" dirty="0" smtClean="0"/>
              <a:t>template.</a:t>
            </a:r>
            <a:endParaRPr lang="ga-IE" dirty="0"/>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976718"/>
            <a:ext cx="1600200" cy="19094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600200"/>
            <a:ext cx="2060337" cy="4072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ontent Placeholder 2"/>
          <p:cNvSpPr txBox="1">
            <a:spLocks/>
          </p:cNvSpPr>
          <p:nvPr/>
        </p:nvSpPr>
        <p:spPr>
          <a:xfrm>
            <a:off x="304800" y="4038600"/>
            <a:ext cx="8610600" cy="16002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algn="just">
              <a:buFont typeface="Wingdings" pitchFamily="2" charset="2"/>
              <a:buNone/>
              <a:tabLst>
                <a:tab pos="361950" algn="l"/>
              </a:tabLst>
            </a:pPr>
            <a:r>
              <a:rPr lang="en-GB" dirty="0" smtClean="0"/>
              <a:t>2. Two short, artificially synthesised </a:t>
            </a:r>
            <a:r>
              <a:rPr lang="en-GB" dirty="0" smtClean="0">
                <a:solidFill>
                  <a:srgbClr val="C00000"/>
                </a:solidFill>
              </a:rPr>
              <a:t>primers</a:t>
            </a:r>
            <a:r>
              <a:rPr lang="en-GB" dirty="0" smtClean="0"/>
              <a:t> that are complementary to the ends of sequence to be amplified.</a:t>
            </a:r>
            <a:endParaRPr lang="ga-IE" dirty="0"/>
          </a:p>
        </p:txBody>
      </p:sp>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5562600"/>
            <a:ext cx="4624514" cy="1131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953457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5659"/>
            <a:ext cx="6400800" cy="1685542"/>
          </a:xfrm>
        </p:spPr>
        <p:txBody>
          <a:bodyPr>
            <a:normAutofit/>
          </a:bodyPr>
          <a:lstStyle/>
          <a:p>
            <a:pPr marL="361950" lvl="0" indent="-361950" algn="just">
              <a:buNone/>
              <a:tabLst>
                <a:tab pos="361950" algn="l"/>
              </a:tabLst>
            </a:pPr>
            <a:r>
              <a:rPr lang="en-GB" dirty="0" smtClean="0"/>
              <a:t>3. The </a:t>
            </a:r>
            <a:r>
              <a:rPr lang="en-GB" dirty="0"/>
              <a:t>four </a:t>
            </a:r>
            <a:r>
              <a:rPr lang="en-GB" dirty="0" err="1"/>
              <a:t>dNTPs</a:t>
            </a:r>
            <a:r>
              <a:rPr lang="en-GB" dirty="0"/>
              <a:t> (</a:t>
            </a:r>
            <a:r>
              <a:rPr lang="en-GB" dirty="0" err="1">
                <a:solidFill>
                  <a:srgbClr val="C00000"/>
                </a:solidFill>
              </a:rPr>
              <a:t>deoxyribonucleoside</a:t>
            </a:r>
            <a:r>
              <a:rPr lang="en-GB" dirty="0">
                <a:solidFill>
                  <a:srgbClr val="C00000"/>
                </a:solidFill>
              </a:rPr>
              <a:t> phosphates</a:t>
            </a:r>
            <a:r>
              <a:rPr lang="en-GB" dirty="0"/>
              <a:t>: </a:t>
            </a:r>
            <a:r>
              <a:rPr lang="en-GB" dirty="0" err="1"/>
              <a:t>dATP</a:t>
            </a:r>
            <a:r>
              <a:rPr lang="en-GB" dirty="0"/>
              <a:t>, </a:t>
            </a:r>
            <a:r>
              <a:rPr lang="en-GB" dirty="0" err="1"/>
              <a:t>dTTP</a:t>
            </a:r>
            <a:r>
              <a:rPr lang="en-GB" dirty="0"/>
              <a:t>, </a:t>
            </a:r>
            <a:r>
              <a:rPr lang="en-GB" dirty="0" err="1"/>
              <a:t>dCTP</a:t>
            </a:r>
            <a:r>
              <a:rPr lang="en-GB" dirty="0"/>
              <a:t>, </a:t>
            </a:r>
            <a:r>
              <a:rPr lang="en-GB" dirty="0" err="1"/>
              <a:t>dGTP</a:t>
            </a:r>
            <a:r>
              <a:rPr lang="en-GB" dirty="0" smtClean="0"/>
              <a:t>).</a:t>
            </a: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916" y="4191000"/>
            <a:ext cx="6148198" cy="2182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457200"/>
            <a:ext cx="1828800" cy="137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326571" y="2133600"/>
            <a:ext cx="8305800" cy="297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lumMod val="60000"/>
                  <a:lumOff val="40000"/>
                </a:schemeClr>
              </a:buClr>
              <a:buSzPct val="70000"/>
              <a:buFont typeface="Wingdings" pitchFamily="2" charset="2"/>
              <a:buChar char="q"/>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tx2">
                  <a:lumMod val="40000"/>
                  <a:lumOff val="60000"/>
                </a:schemeClr>
              </a:buClr>
              <a:buSzPct val="100000"/>
              <a:buFont typeface="Wingdings" pitchFamily="2" charset="2"/>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1325" indent="-441325" algn="just">
              <a:buFont typeface="Wingdings" pitchFamily="2" charset="2"/>
              <a:buNone/>
              <a:tabLst>
                <a:tab pos="361950" algn="l"/>
              </a:tabLst>
            </a:pPr>
            <a:r>
              <a:rPr lang="en-GB" dirty="0" smtClean="0"/>
              <a:t>4. A </a:t>
            </a:r>
            <a:r>
              <a:rPr lang="en-GB" dirty="0" smtClean="0">
                <a:solidFill>
                  <a:srgbClr val="C00000"/>
                </a:solidFill>
              </a:rPr>
              <a:t>DNA polymerase </a:t>
            </a:r>
            <a:r>
              <a:rPr lang="en-GB" dirty="0" smtClean="0"/>
              <a:t>that can tolerate high temperatures without becoming degraded.</a:t>
            </a:r>
          </a:p>
          <a:p>
            <a:pPr marL="441325" indent="-441325" algn="just">
              <a:buFont typeface="Wingdings" pitchFamily="2" charset="2"/>
              <a:buNone/>
              <a:tabLst>
                <a:tab pos="361950" algn="l"/>
              </a:tabLst>
            </a:pPr>
            <a:endParaRPr lang="en-GB" dirty="0" smtClean="0"/>
          </a:p>
          <a:p>
            <a:pPr marL="361950" indent="-361950" algn="just">
              <a:buFont typeface="Wingdings" pitchFamily="2" charset="2"/>
              <a:buNone/>
              <a:tabLst>
                <a:tab pos="361950" algn="l"/>
              </a:tabLst>
            </a:pPr>
            <a:r>
              <a:rPr lang="en-GB" dirty="0" smtClean="0"/>
              <a:t>5. Salts and a buffer to maintain a near-neutral </a:t>
            </a:r>
            <a:r>
              <a:rPr lang="en-GB" dirty="0" err="1" smtClean="0"/>
              <a:t>pH.</a:t>
            </a:r>
            <a:endParaRPr lang="ga-IE" dirty="0" smtClean="0"/>
          </a:p>
          <a:p>
            <a:pPr algn="just"/>
            <a:endParaRPr lang="en-GB" dirty="0"/>
          </a:p>
        </p:txBody>
      </p:sp>
    </p:spTree>
    <p:extLst>
      <p:ext uri="{BB962C8B-B14F-4D97-AF65-F5344CB8AC3E}">
        <p14:creationId xmlns:p14="http://schemas.microsoft.com/office/powerpoint/2010/main" xmlns="" val="35072445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771525" y="6248400"/>
            <a:ext cx="2143125" cy="457200"/>
          </a:xfrm>
          <a:prstGeom prst="rect">
            <a:avLst/>
          </a:prstGeom>
          <a:noFill/>
          <a:ln w="12700">
            <a:noFill/>
            <a:miter lim="800000"/>
            <a:headEnd/>
            <a:tailEnd/>
          </a:ln>
          <a:effectLst/>
        </p:spPr>
        <p:txBody>
          <a:bodyPr wrap="none" anchor="ctr"/>
          <a:lstStyle/>
          <a:p>
            <a:endParaRPr lang="en-US"/>
          </a:p>
        </p:txBody>
      </p:sp>
      <p:sp>
        <p:nvSpPr>
          <p:cNvPr id="95237" name="Rectangle 5"/>
          <p:cNvSpPr>
            <a:spLocks noChangeArrowheads="1"/>
          </p:cNvSpPr>
          <p:nvPr/>
        </p:nvSpPr>
        <p:spPr bwMode="auto">
          <a:xfrm>
            <a:off x="3514725" y="6248400"/>
            <a:ext cx="3257550" cy="457200"/>
          </a:xfrm>
          <a:prstGeom prst="rect">
            <a:avLst/>
          </a:prstGeom>
          <a:noFill/>
          <a:ln w="12700">
            <a:noFill/>
            <a:miter lim="800000"/>
            <a:headEnd/>
            <a:tailEnd/>
          </a:ln>
          <a:effectLst/>
        </p:spPr>
        <p:txBody>
          <a:bodyPr wrap="none" anchor="ctr"/>
          <a:lstStyle/>
          <a:p>
            <a:endParaRPr lang="en-US"/>
          </a:p>
        </p:txBody>
      </p:sp>
      <p:sp>
        <p:nvSpPr>
          <p:cNvPr id="2" name="Title 1"/>
          <p:cNvSpPr>
            <a:spLocks noGrp="1"/>
          </p:cNvSpPr>
          <p:nvPr>
            <p:ph type="title"/>
          </p:nvPr>
        </p:nvSpPr>
        <p:spPr/>
        <p:txBody>
          <a:bodyPr/>
          <a:lstStyle/>
          <a:p>
            <a:r>
              <a:rPr lang="en-US" i="1" dirty="0" err="1">
                <a:solidFill>
                  <a:srgbClr val="C00000"/>
                </a:solidFill>
              </a:rPr>
              <a:t>Taq</a:t>
            </a:r>
            <a:r>
              <a:rPr lang="en-US" dirty="0">
                <a:solidFill>
                  <a:srgbClr val="C00000"/>
                </a:solidFill>
              </a:rPr>
              <a:t> polymerase</a:t>
            </a:r>
            <a:endParaRPr lang="en-GB" dirty="0"/>
          </a:p>
        </p:txBody>
      </p:sp>
      <p:sp>
        <p:nvSpPr>
          <p:cNvPr id="95239" name="Rectangle 7"/>
          <p:cNvSpPr>
            <a:spLocks noGrp="1" noChangeArrowheads="1"/>
          </p:cNvSpPr>
          <p:nvPr>
            <p:ph idx="1"/>
          </p:nvPr>
        </p:nvSpPr>
        <p:spPr>
          <a:xfrm>
            <a:off x="731889" y="1495656"/>
            <a:ext cx="7878711" cy="1857144"/>
          </a:xfrm>
          <a:noFill/>
          <a:ln/>
        </p:spPr>
        <p:txBody>
          <a:bodyPr lIns="90488" tIns="44450" rIns="90488" bIns="44450">
            <a:normAutofit fontScale="92500"/>
          </a:bodyPr>
          <a:lstStyle/>
          <a:p>
            <a:pPr algn="just"/>
            <a:r>
              <a:rPr lang="en-US" dirty="0" smtClean="0"/>
              <a:t>Is a heat-stable </a:t>
            </a:r>
            <a:r>
              <a:rPr lang="en-US" dirty="0"/>
              <a:t>DNA </a:t>
            </a:r>
            <a:r>
              <a:rPr lang="en-US" dirty="0" smtClean="0"/>
              <a:t>polymerase</a:t>
            </a:r>
          </a:p>
          <a:p>
            <a:pPr algn="just"/>
            <a:r>
              <a:rPr lang="en-US" sz="3000" dirty="0"/>
              <a:t>O</a:t>
            </a:r>
            <a:r>
              <a:rPr lang="en-US" sz="3000" dirty="0" smtClean="0"/>
              <a:t>btained from the </a:t>
            </a:r>
            <a:r>
              <a:rPr lang="en-US" sz="3000" dirty="0"/>
              <a:t>bacterium </a:t>
            </a:r>
            <a:r>
              <a:rPr lang="en-US" sz="3000" i="1" dirty="0" err="1">
                <a:solidFill>
                  <a:srgbClr val="C00000"/>
                </a:solidFill>
              </a:rPr>
              <a:t>Thermus</a:t>
            </a:r>
            <a:r>
              <a:rPr lang="en-US" sz="3000" i="1" dirty="0">
                <a:solidFill>
                  <a:srgbClr val="C00000"/>
                </a:solidFill>
              </a:rPr>
              <a:t> </a:t>
            </a:r>
            <a:r>
              <a:rPr lang="en-US" sz="3000" i="1" dirty="0" err="1" smtClean="0">
                <a:solidFill>
                  <a:srgbClr val="C00000"/>
                </a:solidFill>
              </a:rPr>
              <a:t>aquaticus</a:t>
            </a:r>
            <a:endParaRPr lang="en-US" sz="3000" dirty="0" smtClean="0">
              <a:solidFill>
                <a:srgbClr val="C00000"/>
              </a:solidFill>
            </a:endParaRPr>
          </a:p>
          <a:p>
            <a:pPr algn="just"/>
            <a:r>
              <a:rPr lang="en-US" sz="2800" dirty="0"/>
              <a:t>R</a:t>
            </a:r>
            <a:r>
              <a:rPr lang="en-US" sz="2800" dirty="0" smtClean="0"/>
              <a:t>eplicates </a:t>
            </a:r>
            <a:r>
              <a:rPr lang="en-US" sz="2800" dirty="0"/>
              <a:t>a 1000  base pair  strand of DNA in less than 10 seconds at </a:t>
            </a:r>
            <a:r>
              <a:rPr lang="en-US" sz="2800" dirty="0" smtClean="0"/>
              <a:t>72°C</a:t>
            </a:r>
            <a:endParaRPr lang="en-GB" sz="2800" dirty="0"/>
          </a:p>
          <a:p>
            <a:pPr algn="just"/>
            <a:endParaRPr lang="en-US" sz="3000" dirty="0">
              <a:solidFill>
                <a:srgbClr val="C00000"/>
              </a:solidFill>
            </a:endParaRPr>
          </a:p>
          <a:p>
            <a:pPr marL="0" indent="0" algn="just">
              <a:buNone/>
            </a:pPr>
            <a:endParaRPr lang="en-US" dirty="0" smtClean="0"/>
          </a:p>
        </p:txBody>
      </p:sp>
      <p:pic>
        <p:nvPicPr>
          <p:cNvPr id="30722" name="Picture 2" descr="http://www.mcb.uct.ac.za/Manual/PCRlect/pcr3011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3657599"/>
            <a:ext cx="5410200" cy="28857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932793" y="6175954"/>
            <a:ext cx="466725" cy="373493"/>
          </a:xfrm>
          <a:prstGeom prst="rect">
            <a:avLst/>
          </a:prstGeom>
          <a:noFill/>
        </p:spPr>
        <p:txBody>
          <a:bodyPr wrap="square" rtlCol="0">
            <a:spAutoFit/>
          </a:bodyPr>
          <a:lstStyle/>
          <a:p>
            <a:r>
              <a:rPr lang="en-GB" b="1" dirty="0" smtClean="0"/>
              <a:t>/s</a:t>
            </a:r>
            <a:endParaRPr lang="en-GB" b="1" dirty="0"/>
          </a:p>
        </p:txBody>
      </p:sp>
      <p:sp>
        <p:nvSpPr>
          <p:cNvPr id="8" name="TextBox 7"/>
          <p:cNvSpPr txBox="1"/>
          <p:nvPr/>
        </p:nvSpPr>
        <p:spPr>
          <a:xfrm>
            <a:off x="1981200" y="5989207"/>
            <a:ext cx="685800" cy="369332"/>
          </a:xfrm>
          <a:prstGeom prst="rect">
            <a:avLst/>
          </a:prstGeom>
          <a:noFill/>
        </p:spPr>
        <p:txBody>
          <a:bodyPr wrap="square" rtlCol="0">
            <a:spAutoFit/>
          </a:bodyPr>
          <a:lstStyle/>
          <a:p>
            <a:r>
              <a:rPr lang="en-GB" b="1" dirty="0" smtClean="0"/>
              <a:t>/</a:t>
            </a:r>
            <a:r>
              <a:rPr lang="en-GB" b="1" dirty="0" smtClean="0">
                <a:sym typeface="Symbol"/>
              </a:rPr>
              <a:t>C</a:t>
            </a:r>
            <a:endParaRPr lang="en-GB" b="1" dirty="0"/>
          </a:p>
        </p:txBody>
      </p:sp>
    </p:spTree>
    <p:extLst>
      <p:ext uri="{BB962C8B-B14F-4D97-AF65-F5344CB8AC3E}">
        <p14:creationId xmlns:p14="http://schemas.microsoft.com/office/powerpoint/2010/main" xmlns="" val="6819364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771525" y="6248400"/>
            <a:ext cx="2143125" cy="457200"/>
          </a:xfrm>
          <a:prstGeom prst="rect">
            <a:avLst/>
          </a:prstGeom>
          <a:noFill/>
          <a:ln w="12700">
            <a:noFill/>
            <a:miter lim="800000"/>
            <a:headEnd/>
            <a:tailEnd/>
          </a:ln>
          <a:effectLst/>
        </p:spPr>
        <p:txBody>
          <a:bodyPr wrap="none" anchor="ctr"/>
          <a:lstStyle/>
          <a:p>
            <a:endParaRPr lang="en-US"/>
          </a:p>
        </p:txBody>
      </p:sp>
      <p:sp>
        <p:nvSpPr>
          <p:cNvPr id="7" name="Title 1"/>
          <p:cNvSpPr>
            <a:spLocks noGrp="1"/>
          </p:cNvSpPr>
          <p:nvPr>
            <p:ph type="title"/>
          </p:nvPr>
        </p:nvSpPr>
        <p:spPr>
          <a:xfrm>
            <a:off x="152400" y="0"/>
            <a:ext cx="8991600" cy="838200"/>
          </a:xfrm>
        </p:spPr>
        <p:txBody>
          <a:bodyPr/>
          <a:lstStyle/>
          <a:p>
            <a:pPr lvl="0"/>
            <a:r>
              <a:rPr lang="en-US" i="1" dirty="0" err="1"/>
              <a:t>Thermus</a:t>
            </a:r>
            <a:r>
              <a:rPr lang="en-US" i="1" dirty="0"/>
              <a:t> </a:t>
            </a:r>
            <a:r>
              <a:rPr lang="en-US" i="1" dirty="0" err="1"/>
              <a:t>aquaticus</a:t>
            </a:r>
            <a:r>
              <a:rPr lang="en-US" i="1" dirty="0"/>
              <a:t> – </a:t>
            </a:r>
            <a:r>
              <a:rPr lang="en-US" dirty="0"/>
              <a:t>a thermophile</a:t>
            </a:r>
          </a:p>
        </p:txBody>
      </p:sp>
      <p:sp>
        <p:nvSpPr>
          <p:cNvPr id="95239" name="Rectangle 7"/>
          <p:cNvSpPr>
            <a:spLocks noGrp="1" noChangeArrowheads="1"/>
          </p:cNvSpPr>
          <p:nvPr>
            <p:ph idx="1"/>
          </p:nvPr>
        </p:nvSpPr>
        <p:spPr>
          <a:xfrm>
            <a:off x="1066800" y="1295400"/>
            <a:ext cx="4267200" cy="1295400"/>
          </a:xfrm>
          <a:noFill/>
          <a:ln/>
        </p:spPr>
        <p:txBody>
          <a:bodyPr lIns="90488" tIns="44450" rIns="90488" bIns="44450"/>
          <a:lstStyle/>
          <a:p>
            <a:r>
              <a:rPr lang="en-US" dirty="0" smtClean="0"/>
              <a:t>Found in hot springs</a:t>
            </a:r>
            <a:endParaRPr lang="en-US" dirty="0"/>
          </a:p>
          <a:p>
            <a:r>
              <a:rPr lang="en-US" dirty="0" smtClean="0"/>
              <a:t>Survives up to 95</a:t>
            </a:r>
            <a:r>
              <a:rPr lang="en-US" dirty="0" smtClean="0">
                <a:sym typeface="Symbol"/>
              </a:rPr>
              <a:t>C </a:t>
            </a:r>
            <a:endParaRPr lang="en-US" dirty="0"/>
          </a:p>
        </p:txBody>
      </p:sp>
      <p:pic>
        <p:nvPicPr>
          <p:cNvPr id="139266" name="Picture 2" descr="http://docp.edublogs.org/files/2010/01/geyser.jpg"/>
          <p:cNvPicPr>
            <a:picLocks noChangeAspect="1" noChangeArrowheads="1"/>
          </p:cNvPicPr>
          <p:nvPr/>
        </p:nvPicPr>
        <p:blipFill>
          <a:blip r:embed="rId3" cstate="print"/>
          <a:srcRect/>
          <a:stretch>
            <a:fillRect/>
          </a:stretch>
        </p:blipFill>
        <p:spPr bwMode="auto">
          <a:xfrm>
            <a:off x="304800" y="2971800"/>
            <a:ext cx="6096000" cy="3637282"/>
          </a:xfrm>
          <a:prstGeom prst="rect">
            <a:avLst/>
          </a:prstGeom>
          <a:noFill/>
        </p:spPr>
      </p:pic>
      <p:pic>
        <p:nvPicPr>
          <p:cNvPr id="150530" name="Picture 2" descr="http://images.google.com/imgres?imgurl=http://upload.wikimedia.org/wikipedia/commons/thumb/4/48/Thermus_aquaticus.JPG/120px-Thermus_aquaticus.JPG&amp;imgrefurl=http://commons.wikimedia.org/wiki/Category:Deinococcus-Thermus&amp;usg=__ydv5Dkt2l36hGeeMhYm5TuSAg-Q=&amp;h=85&amp;w=120&amp;sz=6&amp;hl=en&amp;start=17&amp;um=1&amp;itbs=1&amp;tbnid=zBcnkLZ2pSb51M:&amp;tbnh=62&amp;tbnw=88&amp;prev=/images%3Fq%3Dthermus%2Baquaticus%26hl%3Den%26sa%3DN%26um%3D1">
            <a:hlinkClick r:id="rId4"/>
          </p:cNvPr>
          <p:cNvPicPr>
            <a:picLocks noChangeAspect="1" noChangeArrowheads="1"/>
          </p:cNvPicPr>
          <p:nvPr/>
        </p:nvPicPr>
        <p:blipFill>
          <a:blip r:embed="rId5" cstate="print"/>
          <a:srcRect/>
          <a:stretch>
            <a:fillRect/>
          </a:stretch>
        </p:blipFill>
        <p:spPr bwMode="auto">
          <a:xfrm>
            <a:off x="5867400" y="990600"/>
            <a:ext cx="3034450" cy="2438400"/>
          </a:xfrm>
          <a:prstGeom prst="rect">
            <a:avLst/>
          </a:prstGeom>
          <a:noFill/>
        </p:spPr>
      </p:pic>
    </p:spTree>
    <p:extLst>
      <p:ext uri="{BB962C8B-B14F-4D97-AF65-F5344CB8AC3E}">
        <p14:creationId xmlns:p14="http://schemas.microsoft.com/office/powerpoint/2010/main" xmlns="" val="16246510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03" name="Picture 3"/>
          <p:cNvPicPr>
            <a:picLocks noChangeAspect="1" noChangeArrowheads="1"/>
          </p:cNvPicPr>
          <p:nvPr/>
        </p:nvPicPr>
        <p:blipFill>
          <a:blip r:embed="rId3" cstate="print"/>
          <a:srcRect/>
          <a:stretch>
            <a:fillRect/>
          </a:stretch>
        </p:blipFill>
        <p:spPr bwMode="auto">
          <a:xfrm>
            <a:off x="1676400" y="2895600"/>
            <a:ext cx="6177915" cy="3581400"/>
          </a:xfrm>
          <a:prstGeom prst="rect">
            <a:avLst/>
          </a:prstGeom>
          <a:noFill/>
          <a:ln w="9525">
            <a:noFill/>
            <a:miter lim="800000"/>
            <a:headEnd/>
            <a:tailEnd/>
          </a:ln>
        </p:spPr>
      </p:pic>
      <p:sp>
        <p:nvSpPr>
          <p:cNvPr id="4" name="Rectangle 5"/>
          <p:cNvSpPr txBox="1">
            <a:spLocks noChangeArrowheads="1"/>
          </p:cNvSpPr>
          <p:nvPr/>
        </p:nvSpPr>
        <p:spPr>
          <a:xfrm>
            <a:off x="838200" y="1905000"/>
            <a:ext cx="8001000" cy="1066800"/>
          </a:xfrm>
          <a:prstGeom prst="rect">
            <a:avLst/>
          </a:prstGeom>
        </p:spPr>
        <p:txBody>
          <a:bodyPr vert="horz" lIns="91440" tIns="45720" rIns="91440" bIns="45720" rtlCol="0">
            <a:normAutofit/>
          </a:bodyPr>
          <a:lstStyle/>
          <a:p>
            <a:pPr marL="357188" marR="0" lvl="0" indent="-357188" algn="ctr" defTabSz="914400" rtl="0" eaLnBrk="1" fontAlgn="auto" latinLnBrk="0" hangingPunct="1">
              <a:lnSpc>
                <a:spcPct val="100000"/>
              </a:lnSpc>
              <a:spcBef>
                <a:spcPct val="20000"/>
              </a:spcBef>
              <a:spcAft>
                <a:spcPts val="0"/>
              </a:spcAft>
              <a:buClr>
                <a:schemeClr val="tx2">
                  <a:lumMod val="60000"/>
                  <a:lumOff val="40000"/>
                </a:schemeClr>
              </a:buClr>
              <a:buSzPct val="70000"/>
              <a:tabLst>
                <a:tab pos="357188" algn="l"/>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The two 3' ends of DNA to be amplified are different.</a:t>
            </a:r>
          </a:p>
        </p:txBody>
      </p:sp>
      <p:sp>
        <p:nvSpPr>
          <p:cNvPr id="5" name="Rectangle 4"/>
          <p:cNvSpPr/>
          <p:nvPr/>
        </p:nvSpPr>
        <p:spPr>
          <a:xfrm>
            <a:off x="1219200" y="457200"/>
            <a:ext cx="7010400" cy="1323439"/>
          </a:xfrm>
          <a:prstGeom prst="rect">
            <a:avLst/>
          </a:prstGeom>
        </p:spPr>
        <p:txBody>
          <a:bodyPr wrap="square">
            <a:spAutoFit/>
          </a:bodyPr>
          <a:lstStyle/>
          <a:p>
            <a:pPr algn="ctr"/>
            <a:r>
              <a:rPr lang="en-US" sz="4000" b="1" dirty="0" smtClean="0">
                <a:solidFill>
                  <a:schemeClr val="tx2">
                    <a:lumMod val="60000"/>
                    <a:lumOff val="40000"/>
                  </a:schemeClr>
                </a:solidFill>
              </a:rPr>
              <a:t>Why do the two primers have a  different </a:t>
            </a:r>
            <a:r>
              <a:rPr lang="en-US" sz="4000" b="1" i="1" dirty="0" smtClean="0">
                <a:solidFill>
                  <a:srgbClr val="C00000"/>
                </a:solidFill>
              </a:rPr>
              <a:t>sequence</a:t>
            </a:r>
            <a:r>
              <a:rPr lang="en-US" sz="4000" b="1" dirty="0" smtClean="0">
                <a:solidFill>
                  <a:schemeClr val="tx2">
                    <a:lumMod val="60000"/>
                    <a:lumOff val="40000"/>
                  </a:schemeClr>
                </a:solidFill>
              </a:rPr>
              <a:t>?</a:t>
            </a:r>
            <a:endParaRPr lang="en-US" sz="4000" b="1" dirty="0">
              <a:solidFill>
                <a:schemeClr val="tx2">
                  <a:lumMod val="60000"/>
                  <a:lumOff val="40000"/>
                </a:schemeClr>
              </a:solidFill>
            </a:endParaRPr>
          </a:p>
        </p:txBody>
      </p:sp>
      <p:sp>
        <p:nvSpPr>
          <p:cNvPr id="7" name="TextBox 6"/>
          <p:cNvSpPr txBox="1"/>
          <p:nvPr/>
        </p:nvSpPr>
        <p:spPr>
          <a:xfrm>
            <a:off x="2209800" y="4267200"/>
            <a:ext cx="1828800" cy="461665"/>
          </a:xfrm>
          <a:prstGeom prst="rect">
            <a:avLst/>
          </a:prstGeom>
          <a:solidFill>
            <a:schemeClr val="tx1"/>
          </a:solid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T    G    </a:t>
            </a:r>
            <a:r>
              <a:rPr lang="en-GB" sz="2400" b="1" dirty="0" err="1" smtClean="0">
                <a:solidFill>
                  <a:schemeClr val="bg1"/>
                </a:solidFill>
                <a:effectLst>
                  <a:outerShdw blurRad="38100" dist="38100" dir="2700000" algn="tl">
                    <a:srgbClr val="000000">
                      <a:alpha val="43137"/>
                    </a:srgbClr>
                  </a:outerShdw>
                </a:effectLst>
              </a:rPr>
              <a:t>G</a:t>
            </a:r>
            <a:r>
              <a:rPr lang="en-GB" sz="2400" b="1" dirty="0" smtClean="0">
                <a:solidFill>
                  <a:schemeClr val="bg1"/>
                </a:solidFill>
                <a:effectLst>
                  <a:outerShdw blurRad="38100" dist="38100" dir="2700000" algn="tl">
                    <a:srgbClr val="000000">
                      <a:alpha val="43137"/>
                    </a:srgbClr>
                  </a:outerShdw>
                </a:effectLst>
              </a:rPr>
              <a:t>   T</a:t>
            </a:r>
            <a:endParaRPr lang="en-US" sz="24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5715000" y="4876800"/>
            <a:ext cx="1752600" cy="461665"/>
          </a:xfrm>
          <a:prstGeom prst="rect">
            <a:avLst/>
          </a:prstGeom>
          <a:solidFill>
            <a:schemeClr val="tx1"/>
          </a:solid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G   A     G    T</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73903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PROCESSES OF RECOMBINANT DNA TECHNOLOGY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solidFill>
                  <a:srgbClr val="FF0000"/>
                </a:solidFill>
              </a:rPr>
              <a:t>Recombinant DNA technology involves several steps in specific sequence such as</a:t>
            </a:r>
          </a:p>
          <a:p>
            <a:pPr algn="just"/>
            <a:r>
              <a:rPr lang="en-US" dirty="0" smtClean="0"/>
              <a:t> 1.Isolation of DNA,</a:t>
            </a:r>
          </a:p>
          <a:p>
            <a:pPr algn="just"/>
            <a:r>
              <a:rPr lang="en-US" dirty="0" smtClean="0"/>
              <a:t>2.Fagmentation of DNA by restriction </a:t>
            </a:r>
            <a:r>
              <a:rPr lang="en-US" dirty="0" err="1" smtClean="0"/>
              <a:t>endonucleases</a:t>
            </a:r>
            <a:r>
              <a:rPr lang="en-US" dirty="0" smtClean="0"/>
              <a:t>,</a:t>
            </a:r>
          </a:p>
          <a:p>
            <a:pPr algn="just"/>
            <a:r>
              <a:rPr lang="en-US" dirty="0" smtClean="0"/>
              <a:t>3.Isolation of a desired DNA fragment,</a:t>
            </a:r>
          </a:p>
          <a:p>
            <a:pPr algn="just"/>
            <a:r>
              <a:rPr lang="en-US" dirty="0" smtClean="0"/>
              <a:t>4.Ligation of the DNA fragment into a vector,</a:t>
            </a:r>
          </a:p>
          <a:p>
            <a:pPr algn="just"/>
            <a:r>
              <a:rPr lang="en-US" dirty="0" smtClean="0"/>
              <a:t>5.Transferring the recombinant DNA into the host, </a:t>
            </a:r>
          </a:p>
          <a:p>
            <a:pPr algn="just"/>
            <a:r>
              <a:rPr lang="en-US" dirty="0" smtClean="0"/>
              <a:t>6.Culturing the host cells in a medium at large scale and</a:t>
            </a:r>
          </a:p>
          <a:p>
            <a:pPr algn="just"/>
            <a:r>
              <a:rPr lang="en-US" dirty="0" smtClean="0"/>
              <a:t>7.Extraction of the desired product.</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a:t>
            </a:r>
            <a:r>
              <a:rPr lang="en-US" dirty="0" smtClean="0"/>
              <a:t>of DNA,</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Since the DNA is enclosed within the membranes, we have to break the cell open to release DNA along with other macromolecules such as RNA, proteins, polysaccharides and also lipids.</a:t>
            </a:r>
          </a:p>
          <a:p>
            <a:pPr algn="just"/>
            <a:r>
              <a:rPr lang="en-US" dirty="0" smtClean="0"/>
              <a:t> This can be achieved by treating the bacterial cells/plant or animal tissue with enzymes such as </a:t>
            </a:r>
            <a:r>
              <a:rPr lang="en-US" b="1" dirty="0" err="1" smtClean="0"/>
              <a:t>lysozyme</a:t>
            </a:r>
            <a:r>
              <a:rPr lang="en-US" b="1" dirty="0" smtClean="0"/>
              <a:t> (bacteria), </a:t>
            </a:r>
            <a:r>
              <a:rPr lang="en-US" b="1" dirty="0" err="1" smtClean="0"/>
              <a:t>cellulase</a:t>
            </a:r>
            <a:r>
              <a:rPr lang="en-US" b="1" dirty="0" smtClean="0"/>
              <a:t> (plant cells), </a:t>
            </a:r>
            <a:r>
              <a:rPr lang="en-US" b="1" dirty="0" err="1" smtClean="0"/>
              <a:t>chitinase</a:t>
            </a:r>
            <a:r>
              <a:rPr lang="en-US" b="1" dirty="0" smtClean="0"/>
              <a:t> (fungus).</a:t>
            </a:r>
          </a:p>
          <a:p>
            <a:pPr algn="just"/>
            <a:r>
              <a:rPr lang="en-US" dirty="0" smtClean="0"/>
              <a:t> The RNA can be removed by treatment with </a:t>
            </a:r>
            <a:r>
              <a:rPr lang="en-US" dirty="0" err="1" smtClean="0"/>
              <a:t>ribonuclease</a:t>
            </a:r>
            <a:r>
              <a:rPr lang="en-US" dirty="0" smtClean="0"/>
              <a:t> whereas proteins can be removed by treatment with protease. </a:t>
            </a:r>
          </a:p>
          <a:p>
            <a:pPr algn="just"/>
            <a:r>
              <a:rPr lang="en-US" dirty="0" smtClean="0"/>
              <a:t>Other molecules can be removed by appropriate treatments and purified DNA ultimately precipitates out after the addition of chilled ethanol.</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2.Fagmentation of DNA by restriction </a:t>
            </a:r>
            <a:r>
              <a:rPr lang="en-US" dirty="0" err="1" smtClean="0"/>
              <a:t>endonucleases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Restriction enzyme digestions are performed by incubating purified DNA</a:t>
            </a:r>
          </a:p>
          <a:p>
            <a:pPr algn="just"/>
            <a:r>
              <a:rPr lang="en-US" dirty="0" smtClean="0"/>
              <a:t>molecules with the restriction enzyme, at the optimal conditions for that specific enzyme. </a:t>
            </a:r>
          </a:p>
          <a:p>
            <a:pPr algn="just"/>
            <a:r>
              <a:rPr lang="en-US" dirty="0" err="1" smtClean="0"/>
              <a:t>Agarose</a:t>
            </a:r>
            <a:r>
              <a:rPr lang="en-US" dirty="0" smtClean="0"/>
              <a:t> gel electrophoresis is employed to check the progression of a restriction enzyme digestion. DNA is a negatively charged molecule, hence it moves towards the positive electrode (anode) (Figure 11.3). The process is repeated with the vector DNA also.</a:t>
            </a:r>
          </a:p>
          <a:p>
            <a:pPr algn="just"/>
            <a:r>
              <a:rPr lang="en-US" dirty="0" smtClean="0"/>
              <a:t>The joining of DNA involves several processes. After having cut the source DNA as well as the vector DNA with a specific restriction enzyme, the cut out ‘gene of interest’ from the source DNA and the cut vector with space are mixed and </a:t>
            </a:r>
            <a:r>
              <a:rPr lang="en-US" dirty="0" err="1" smtClean="0"/>
              <a:t>ligase</a:t>
            </a:r>
            <a:r>
              <a:rPr lang="en-US" dirty="0" smtClean="0"/>
              <a:t> is added. This results in the preparation of recombinant DNA.</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Amplification of Gene of Interest using PCR</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PCR stands for </a:t>
            </a:r>
            <a:r>
              <a:rPr lang="en-US" b="1" dirty="0" smtClean="0"/>
              <a:t>Polymerase Chain Reaction. In this reaction, multiple </a:t>
            </a:r>
            <a:r>
              <a:rPr lang="en-US" dirty="0" smtClean="0"/>
              <a:t>copies of the gene (or DNA) of interest is </a:t>
            </a:r>
            <a:r>
              <a:rPr lang="en-US" dirty="0" err="1" smtClean="0"/>
              <a:t>synthesised</a:t>
            </a:r>
            <a:r>
              <a:rPr lang="en-US" dirty="0" smtClean="0"/>
              <a:t> </a:t>
            </a:r>
            <a:r>
              <a:rPr lang="en-US" i="1" dirty="0" smtClean="0"/>
              <a:t>in vitro using two </a:t>
            </a:r>
            <a:r>
              <a:rPr lang="en-US" dirty="0" smtClean="0"/>
              <a:t>sets of primers (small chemically </a:t>
            </a:r>
            <a:r>
              <a:rPr lang="en-US" dirty="0" err="1" smtClean="0"/>
              <a:t>synthesised</a:t>
            </a:r>
            <a:r>
              <a:rPr lang="en-US" dirty="0" smtClean="0"/>
              <a:t> </a:t>
            </a:r>
            <a:r>
              <a:rPr lang="en-US" dirty="0" err="1" smtClean="0"/>
              <a:t>oligonucleotides</a:t>
            </a:r>
            <a:r>
              <a:rPr lang="en-US" dirty="0" smtClean="0"/>
              <a:t> that are complementary to the regions of DNA) and the enzyme DNA Polymerase.</a:t>
            </a:r>
          </a:p>
          <a:p>
            <a:pPr algn="just"/>
            <a:r>
              <a:rPr lang="en-US" dirty="0" smtClean="0"/>
              <a:t>The enzyme extends the primers using the nucleotides provided in the reaction and the genomic DNA as template.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7672</TotalTime>
  <Words>4586</Words>
  <Application>Microsoft Office PowerPoint</Application>
  <PresentationFormat>On-screen Show (4:3)</PresentationFormat>
  <Paragraphs>558</Paragraphs>
  <Slides>120</Slides>
  <Notes>53</Notes>
  <HiddenSlides>0</HiddenSlides>
  <MMClips>2</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Module</vt:lpstr>
      <vt:lpstr>BIOTECHNOLOGY PRINCIPLES AND PROCESS</vt:lpstr>
      <vt:lpstr>Slide 2</vt:lpstr>
      <vt:lpstr>Slide 3</vt:lpstr>
      <vt:lpstr>Definition of ‘biotechnology’ </vt:lpstr>
      <vt:lpstr>Traditional Definition: </vt:lpstr>
      <vt:lpstr>Modern definition:</vt:lpstr>
      <vt:lpstr>The European Federation of Biotechnology (EFB)</vt:lpstr>
      <vt:lpstr>PRINCIPLES OF BIOTECHNOLOGY </vt:lpstr>
      <vt:lpstr>CON…….</vt:lpstr>
      <vt:lpstr>Conceptual development of the principles of genetic engineering.</vt:lpstr>
      <vt:lpstr>CONT……..</vt:lpstr>
      <vt:lpstr>CLONING</vt:lpstr>
      <vt:lpstr>PLASMID</vt:lpstr>
      <vt:lpstr>Plasmid </vt:lpstr>
      <vt:lpstr>Plasmid </vt:lpstr>
      <vt:lpstr>TOOLS OF RECOMBINANT DNA TECHNOLOGY</vt:lpstr>
      <vt:lpstr>1.RESTRICTION ENZYMES</vt:lpstr>
      <vt:lpstr>RESTRICTION ENZYMES</vt:lpstr>
      <vt:lpstr>Restriction enzymes break the bond of the DNA backbone between the:</vt:lpstr>
      <vt:lpstr>The phosphoester bond is broken:</vt:lpstr>
      <vt:lpstr>Restriction digestion:  the cutting process</vt:lpstr>
      <vt:lpstr>Each restriction enzyme cleaves the DNA at a  specific sequence of bases: </vt:lpstr>
      <vt:lpstr>Naming of restriction enzymes: </vt:lpstr>
      <vt:lpstr>What does the Roman numeral mean?</vt:lpstr>
      <vt:lpstr>Recognition site of EcoRI</vt:lpstr>
      <vt:lpstr>Restriction enzymes cleave DNA in  two ways:</vt:lpstr>
      <vt:lpstr>Restriction enzymes cleave DNA in  two ways:</vt:lpstr>
      <vt:lpstr>Blunt and Sticky ends</vt:lpstr>
      <vt:lpstr>Slide 29</vt:lpstr>
      <vt:lpstr>Blunt or Sticky ends?</vt:lpstr>
      <vt:lpstr>Separation and isolation of DNA fragments</vt:lpstr>
      <vt:lpstr>Slide 32</vt:lpstr>
      <vt:lpstr>Slide 33</vt:lpstr>
      <vt:lpstr>RESTRICTION ENZYMES</vt:lpstr>
      <vt:lpstr>PRINCIPLES OF BIOTECHNOLOGY</vt:lpstr>
      <vt:lpstr>Separation and isolation of DNA fragments :</vt:lpstr>
      <vt:lpstr>Slide 37</vt:lpstr>
      <vt:lpstr>After a sample of DNA has been cut with a restriction enzyme:</vt:lpstr>
      <vt:lpstr>The fragments vary in size  because the :</vt:lpstr>
      <vt:lpstr>Slide 40</vt:lpstr>
      <vt:lpstr>Separating the fragments is necessary to:</vt:lpstr>
      <vt:lpstr>Gel Electrophoresis</vt:lpstr>
      <vt:lpstr>Gel Electrophoresis</vt:lpstr>
      <vt:lpstr>Slide 44</vt:lpstr>
      <vt:lpstr>Slide 45</vt:lpstr>
      <vt:lpstr>Slide 46</vt:lpstr>
      <vt:lpstr>Molecules are separated on the basis of their:</vt:lpstr>
      <vt:lpstr>Slide 48</vt:lpstr>
      <vt:lpstr>Slide 49</vt:lpstr>
      <vt:lpstr>Slide 50</vt:lpstr>
      <vt:lpstr>Slide 51</vt:lpstr>
      <vt:lpstr>Slide 52</vt:lpstr>
      <vt:lpstr>Cloning Vectors</vt:lpstr>
      <vt:lpstr>Two common vectors:</vt:lpstr>
      <vt:lpstr>The plasmid pBR322</vt:lpstr>
      <vt:lpstr>Slide 56</vt:lpstr>
      <vt:lpstr>Slide 57</vt:lpstr>
      <vt:lpstr>Cont……..</vt:lpstr>
      <vt:lpstr>Cont….</vt:lpstr>
      <vt:lpstr>Contin…..</vt:lpstr>
      <vt:lpstr>Cont….</vt:lpstr>
      <vt:lpstr>Eukaryotes as cloning vector</vt:lpstr>
      <vt:lpstr>Vectors for cloning genes in plants</vt:lpstr>
      <vt:lpstr>Slide 64</vt:lpstr>
      <vt:lpstr>Slide 65</vt:lpstr>
      <vt:lpstr>Slide 66</vt:lpstr>
      <vt:lpstr>Slide 67</vt:lpstr>
      <vt:lpstr>Slide 68</vt:lpstr>
      <vt:lpstr>Slide 69</vt:lpstr>
      <vt:lpstr>Vectors for cloning genes in Animals</vt:lpstr>
      <vt:lpstr>Competent Host ( Transformation with Recombinant DNA)</vt:lpstr>
      <vt:lpstr>Cont. </vt:lpstr>
      <vt:lpstr>Recombinant DNA enters host cells in a variety of ways</vt:lpstr>
      <vt:lpstr>1. Calcium chloride is added to make host cells competent to take DNA</vt:lpstr>
      <vt:lpstr>Microprojection (Biolistics) </vt:lpstr>
      <vt:lpstr>Slide 76</vt:lpstr>
      <vt:lpstr> Microinjection</vt:lpstr>
      <vt:lpstr>Polymerase Chain Reaction</vt:lpstr>
      <vt:lpstr>Slide 79</vt:lpstr>
      <vt:lpstr>Slide 80</vt:lpstr>
      <vt:lpstr>Polymerase Chain Reaction (PCR)</vt:lpstr>
      <vt:lpstr>Slide 82</vt:lpstr>
      <vt:lpstr>Slide 83</vt:lpstr>
      <vt:lpstr>Slide 84</vt:lpstr>
      <vt:lpstr>Slide 85</vt:lpstr>
      <vt:lpstr>Slide 86</vt:lpstr>
      <vt:lpstr>PCR is a cyclic process involving the :</vt:lpstr>
      <vt:lpstr>Slide 88</vt:lpstr>
      <vt:lpstr>Slide 89</vt:lpstr>
      <vt:lpstr>Slide 90</vt:lpstr>
      <vt:lpstr>The PCR reaction mixture contains:</vt:lpstr>
      <vt:lpstr>Slide 92</vt:lpstr>
      <vt:lpstr>Taq polymerase</vt:lpstr>
      <vt:lpstr>Thermus aquaticus – a thermophile</vt:lpstr>
      <vt:lpstr>Slide 95</vt:lpstr>
      <vt:lpstr>PROCESSES OF RECOMBINANT DNA TECHNOLOGY</vt:lpstr>
      <vt:lpstr>Isolation of DNA,</vt:lpstr>
      <vt:lpstr>2.Fagmentation of DNA by restriction endonucleases</vt:lpstr>
      <vt:lpstr>Amplification of Gene of Interest using PCR</vt:lpstr>
      <vt:lpstr>Insertion of Recombinant DNA into the Host Cell/Organism</vt:lpstr>
      <vt:lpstr>Obtaining the Foreign Gene Product</vt:lpstr>
      <vt:lpstr>Bioreactors</vt:lpstr>
      <vt:lpstr>Slide 103</vt:lpstr>
      <vt:lpstr>Slide 104</vt:lpstr>
      <vt:lpstr>Slide 105</vt:lpstr>
      <vt:lpstr>Downstream Processing</vt:lpstr>
      <vt:lpstr>Insertional inactivation.</vt:lpstr>
      <vt:lpstr>The plasmids used as vectors in the laboratory:</vt:lpstr>
      <vt:lpstr>After a ligation reaction, not all the vector copies contain the foreign:</vt:lpstr>
      <vt:lpstr> Marking recombinant DNA by inactivating a gene.</vt:lpstr>
      <vt:lpstr>Slide 111</vt:lpstr>
      <vt:lpstr>Slide 112</vt:lpstr>
      <vt:lpstr>Replica Plating: an example of genetic selection</vt:lpstr>
      <vt:lpstr>Replica Plating: to identify colony having recombinant DNA</vt:lpstr>
      <vt:lpstr>Genetic screening is another way to detect bacteria with recombinant DNA</vt:lpstr>
      <vt:lpstr>As all cells with plasmids survive, it is not selection but Genetic Screening</vt:lpstr>
      <vt:lpstr>Inserting the foreign gene in a plasmid having the lac Z gene </vt:lpstr>
      <vt:lpstr>Slide 118</vt:lpstr>
      <vt:lpstr>Slide 119</vt:lpstr>
      <vt:lpstr>Slide 120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dc:title>
  <dc:creator>ssgj</dc:creator>
  <cp:lastModifiedBy>ssgj</cp:lastModifiedBy>
  <cp:revision>41</cp:revision>
  <dcterms:created xsi:type="dcterms:W3CDTF">2006-08-16T00:00:00Z</dcterms:created>
  <dcterms:modified xsi:type="dcterms:W3CDTF">2020-10-25T16:33:31Z</dcterms:modified>
</cp:coreProperties>
</file>